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1"/>
  </p:notes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7" r:id="rId20"/>
    <p:sldId id="323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326" r:id="rId31"/>
    <p:sldId id="287" r:id="rId32"/>
    <p:sldId id="288" r:id="rId33"/>
    <p:sldId id="325" r:id="rId34"/>
    <p:sldId id="324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331" r:id="rId43"/>
    <p:sldId id="298" r:id="rId44"/>
    <p:sldId id="330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27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28" r:id="rId64"/>
    <p:sldId id="329" r:id="rId65"/>
    <p:sldId id="317" r:id="rId66"/>
    <p:sldId id="318" r:id="rId67"/>
    <p:sldId id="319" r:id="rId68"/>
    <p:sldId id="322" r:id="rId69"/>
    <p:sldId id="321" r:id="rId7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96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notesMaster" Target="notesMasters/notesMaster1.xml"/><Relationship Id="rId72" Type="http://schemas.openxmlformats.org/officeDocument/2006/relationships/printerSettings" Target="printerSettings/printerSettings1.bin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presProps" Target="presProps.xml"/><Relationship Id="rId74" Type="http://schemas.openxmlformats.org/officeDocument/2006/relationships/viewProps" Target="viewProps.xml"/><Relationship Id="rId75" Type="http://schemas.openxmlformats.org/officeDocument/2006/relationships/theme" Target="theme/theme1.xml"/><Relationship Id="rId76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1A78D-D400-B14A-8AA8-EC23507BA2BE}" type="datetimeFigureOut">
              <a:rPr lang="en-US" smtClean="0"/>
              <a:t>10/7/15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26E05-F99F-9B4D-895F-22E50036B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546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226195" indent="-36777499" eaLnBrk="0" hangingPunct="0"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48696" eaLnBrk="0" fontAlgn="base" hangingPunct="0">
              <a:spcBef>
                <a:spcPct val="0"/>
              </a:spcBef>
              <a:spcAft>
                <a:spcPct val="0"/>
              </a:spcAft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897392" eaLnBrk="0" fontAlgn="base" hangingPunct="0">
              <a:spcBef>
                <a:spcPct val="0"/>
              </a:spcBef>
              <a:spcAft>
                <a:spcPct val="0"/>
              </a:spcAft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46088" eaLnBrk="0" fontAlgn="base" hangingPunct="0">
              <a:spcBef>
                <a:spcPct val="0"/>
              </a:spcBef>
              <a:spcAft>
                <a:spcPct val="0"/>
              </a:spcAft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794784" eaLnBrk="0" fontAlgn="base" hangingPunct="0">
              <a:spcBef>
                <a:spcPct val="0"/>
              </a:spcBef>
              <a:spcAft>
                <a:spcPct val="0"/>
              </a:spcAft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6C9AE13-D8D7-5344-8D4B-CD9CBB04180B}" type="slidenum">
              <a:rPr lang="en-US" sz="1200">
                <a:solidFill>
                  <a:srgbClr val="000000"/>
                </a:solidFill>
                <a:latin typeface="Times New Roman" charset="0"/>
                <a:cs typeface="DejaVu Sans" charset="0"/>
              </a:rPr>
              <a:pPr eaLnBrk="1" hangingPunct="1"/>
              <a:t>2</a:t>
            </a:fld>
            <a:endParaRPr lang="en-US" sz="1200">
              <a:solidFill>
                <a:srgbClr val="000000"/>
              </a:solidFill>
              <a:latin typeface="Times New Roman" charset="0"/>
              <a:cs typeface="DejaVu Sans" charset="0"/>
            </a:endParaRPr>
          </a:p>
        </p:txBody>
      </p:sp>
      <p:sp>
        <p:nvSpPr>
          <p:cNvPr id="17411" name="Text Box 1"/>
          <p:cNvSpPr txBox="1">
            <a:spLocks noChangeArrowheads="1"/>
          </p:cNvSpPr>
          <p:nvPr/>
        </p:nvSpPr>
        <p:spPr bwMode="auto">
          <a:xfrm>
            <a:off x="3884906" y="8686409"/>
            <a:ext cx="2973094" cy="457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506" tIns="45576" rIns="91506" bIns="45576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ABC6E78B-7B7C-AC46-97E0-7AD457026707}" type="slidenum">
              <a:rPr lang="en-US" sz="1200">
                <a:solidFill>
                  <a:srgbClr val="FFFFFF"/>
                </a:solidFill>
              </a:rPr>
              <a:pPr algn="r" eaLnBrk="1" hangingPunct="1"/>
              <a:t>2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7412" name="Text Box 2"/>
          <p:cNvSpPr txBox="1">
            <a:spLocks noChangeArrowheads="1"/>
          </p:cNvSpPr>
          <p:nvPr/>
        </p:nvSpPr>
        <p:spPr bwMode="auto">
          <a:xfrm>
            <a:off x="1112192" y="674673"/>
            <a:ext cx="4580802" cy="345457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17413" name="Text Box 3"/>
          <p:cNvSpPr>
            <a:spLocks noGrp="1" noChangeArrowheads="1"/>
          </p:cNvSpPr>
          <p:nvPr>
            <p:ph type="body"/>
          </p:nvPr>
        </p:nvSpPr>
        <p:spPr>
          <a:xfrm>
            <a:off x="897831" y="4354137"/>
            <a:ext cx="5084085" cy="413080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386" tIns="44516" rIns="89386" bIns="44516"/>
          <a:lstStyle/>
          <a:p>
            <a:pPr>
              <a:spcBef>
                <a:spcPts val="442"/>
              </a:spcBef>
              <a:tabLst>
                <a:tab pos="0" algn="l"/>
                <a:tab pos="448696" algn="l"/>
                <a:tab pos="897392" algn="l"/>
                <a:tab pos="1346088" algn="l"/>
                <a:tab pos="1794784" algn="l"/>
                <a:tab pos="2243480" algn="l"/>
                <a:tab pos="2692176" algn="l"/>
                <a:tab pos="3140873" algn="l"/>
                <a:tab pos="3589569" algn="l"/>
                <a:tab pos="4038265" algn="l"/>
                <a:tab pos="4486961" algn="l"/>
                <a:tab pos="4935657" algn="l"/>
                <a:tab pos="5384353" algn="l"/>
                <a:tab pos="5833049" algn="l"/>
                <a:tab pos="6281745" algn="l"/>
                <a:tab pos="6730441" algn="l"/>
                <a:tab pos="7179137" algn="l"/>
                <a:tab pos="7627833" algn="l"/>
                <a:tab pos="8076529" algn="l"/>
                <a:tab pos="8525226" algn="l"/>
                <a:tab pos="8973922" algn="l"/>
              </a:tabLst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Generic ideas about parallel processing</a:t>
            </a:r>
          </a:p>
          <a:p>
            <a:pPr>
              <a:spcBef>
                <a:spcPts val="442"/>
              </a:spcBef>
              <a:tabLst>
                <a:tab pos="0" algn="l"/>
                <a:tab pos="448696" algn="l"/>
                <a:tab pos="897392" algn="l"/>
                <a:tab pos="1346088" algn="l"/>
                <a:tab pos="1794784" algn="l"/>
                <a:tab pos="2243480" algn="l"/>
                <a:tab pos="2692176" algn="l"/>
                <a:tab pos="3140873" algn="l"/>
                <a:tab pos="3589569" algn="l"/>
                <a:tab pos="4038265" algn="l"/>
                <a:tab pos="4486961" algn="l"/>
                <a:tab pos="4935657" algn="l"/>
                <a:tab pos="5384353" algn="l"/>
                <a:tab pos="5833049" algn="l"/>
                <a:tab pos="6281745" algn="l"/>
                <a:tab pos="6730441" algn="l"/>
                <a:tab pos="7179137" algn="l"/>
                <a:tab pos="7627833" algn="l"/>
                <a:tab pos="8076529" algn="l"/>
                <a:tab pos="8525226" algn="l"/>
                <a:tab pos="8973922" algn="l"/>
              </a:tabLst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Motivation (beyond assignments)</a:t>
            </a:r>
          </a:p>
          <a:p>
            <a:pPr>
              <a:spcBef>
                <a:spcPts val="442"/>
              </a:spcBef>
              <a:tabLst>
                <a:tab pos="0" algn="l"/>
                <a:tab pos="448696" algn="l"/>
                <a:tab pos="897392" algn="l"/>
                <a:tab pos="1346088" algn="l"/>
                <a:tab pos="1794784" algn="l"/>
                <a:tab pos="2243480" algn="l"/>
                <a:tab pos="2692176" algn="l"/>
                <a:tab pos="3140873" algn="l"/>
                <a:tab pos="3589569" algn="l"/>
                <a:tab pos="4038265" algn="l"/>
                <a:tab pos="4486961" algn="l"/>
                <a:tab pos="4935657" algn="l"/>
                <a:tab pos="5384353" algn="l"/>
                <a:tab pos="5833049" algn="l"/>
                <a:tab pos="6281745" algn="l"/>
                <a:tab pos="6730441" algn="l"/>
                <a:tab pos="7179137" algn="l"/>
                <a:tab pos="7627833" algn="l"/>
                <a:tab pos="8076529" algn="l"/>
                <a:tab pos="8525226" algn="l"/>
                <a:tab pos="8973922" algn="l"/>
              </a:tabLst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What we mean by multitasking</a:t>
            </a:r>
          </a:p>
          <a:p>
            <a:pPr>
              <a:spcBef>
                <a:spcPts val="442"/>
              </a:spcBef>
              <a:tabLst>
                <a:tab pos="0" algn="l"/>
                <a:tab pos="448696" algn="l"/>
                <a:tab pos="897392" algn="l"/>
                <a:tab pos="1346088" algn="l"/>
                <a:tab pos="1794784" algn="l"/>
                <a:tab pos="2243480" algn="l"/>
                <a:tab pos="2692176" algn="l"/>
                <a:tab pos="3140873" algn="l"/>
                <a:tab pos="3589569" algn="l"/>
                <a:tab pos="4038265" algn="l"/>
                <a:tab pos="4486961" algn="l"/>
                <a:tab pos="4935657" algn="l"/>
                <a:tab pos="5384353" algn="l"/>
                <a:tab pos="5833049" algn="l"/>
                <a:tab pos="6281745" algn="l"/>
                <a:tab pos="6730441" algn="l"/>
                <a:tab pos="7179137" algn="l"/>
                <a:tab pos="7627833" algn="l"/>
                <a:tab pos="8076529" algn="l"/>
                <a:tab pos="8525226" algn="l"/>
                <a:tab pos="8973922" algn="l"/>
              </a:tabLst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How to use directives.</a:t>
            </a:r>
          </a:p>
          <a:p>
            <a:pPr>
              <a:spcBef>
                <a:spcPts val="442"/>
              </a:spcBef>
              <a:tabLst>
                <a:tab pos="0" algn="l"/>
                <a:tab pos="448696" algn="l"/>
                <a:tab pos="897392" algn="l"/>
                <a:tab pos="1346088" algn="l"/>
                <a:tab pos="1794784" algn="l"/>
                <a:tab pos="2243480" algn="l"/>
                <a:tab pos="2692176" algn="l"/>
                <a:tab pos="3140873" algn="l"/>
                <a:tab pos="3589569" algn="l"/>
                <a:tab pos="4038265" algn="l"/>
                <a:tab pos="4486961" algn="l"/>
                <a:tab pos="4935657" algn="l"/>
                <a:tab pos="5384353" algn="l"/>
                <a:tab pos="5833049" algn="l"/>
                <a:tab pos="6281745" algn="l"/>
                <a:tab pos="6730441" algn="l"/>
                <a:tab pos="7179137" algn="l"/>
                <a:tab pos="7627833" algn="l"/>
                <a:tab pos="8076529" algn="l"/>
                <a:tab pos="8525226" algn="l"/>
                <a:tab pos="8973922" algn="l"/>
              </a:tabLst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  constructs (Parallel regions &amp; working-sharing)</a:t>
            </a:r>
          </a:p>
          <a:p>
            <a:pPr>
              <a:spcBef>
                <a:spcPts val="442"/>
              </a:spcBef>
              <a:tabLst>
                <a:tab pos="0" algn="l"/>
                <a:tab pos="448696" algn="l"/>
                <a:tab pos="897392" algn="l"/>
                <a:tab pos="1346088" algn="l"/>
                <a:tab pos="1794784" algn="l"/>
                <a:tab pos="2243480" algn="l"/>
                <a:tab pos="2692176" algn="l"/>
                <a:tab pos="3140873" algn="l"/>
                <a:tab pos="3589569" algn="l"/>
                <a:tab pos="4038265" algn="l"/>
                <a:tab pos="4486961" algn="l"/>
                <a:tab pos="4935657" algn="l"/>
                <a:tab pos="5384353" algn="l"/>
                <a:tab pos="5833049" algn="l"/>
                <a:tab pos="6281745" algn="l"/>
                <a:tab pos="6730441" algn="l"/>
                <a:tab pos="7179137" algn="l"/>
                <a:tab pos="7627833" algn="l"/>
                <a:tab pos="8076529" algn="l"/>
                <a:tab pos="8525226" algn="l"/>
                <a:tab pos="8973922" algn="l"/>
              </a:tabLst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  scheduling (&amp; load balancing)</a:t>
            </a:r>
          </a:p>
          <a:p>
            <a:pPr>
              <a:spcBef>
                <a:spcPts val="442"/>
              </a:spcBef>
              <a:tabLst>
                <a:tab pos="0" algn="l"/>
                <a:tab pos="448696" algn="l"/>
                <a:tab pos="897392" algn="l"/>
                <a:tab pos="1346088" algn="l"/>
                <a:tab pos="1794784" algn="l"/>
                <a:tab pos="2243480" algn="l"/>
                <a:tab pos="2692176" algn="l"/>
                <a:tab pos="3140873" algn="l"/>
                <a:tab pos="3589569" algn="l"/>
                <a:tab pos="4038265" algn="l"/>
                <a:tab pos="4486961" algn="l"/>
                <a:tab pos="4935657" algn="l"/>
                <a:tab pos="5384353" algn="l"/>
                <a:tab pos="5833049" algn="l"/>
                <a:tab pos="6281745" algn="l"/>
                <a:tab pos="6730441" algn="l"/>
                <a:tab pos="7179137" algn="l"/>
                <a:tab pos="7627833" algn="l"/>
                <a:tab pos="8076529" algn="l"/>
                <a:tab pos="8525226" algn="l"/>
                <a:tab pos="8973922" algn="l"/>
              </a:tabLst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  two storage behaviors of data, private and shared</a:t>
            </a:r>
          </a:p>
          <a:p>
            <a:pPr>
              <a:spcBef>
                <a:spcPts val="442"/>
              </a:spcBef>
              <a:tabLst>
                <a:tab pos="0" algn="l"/>
                <a:tab pos="448696" algn="l"/>
                <a:tab pos="897392" algn="l"/>
                <a:tab pos="1346088" algn="l"/>
                <a:tab pos="1794784" algn="l"/>
                <a:tab pos="2243480" algn="l"/>
                <a:tab pos="2692176" algn="l"/>
                <a:tab pos="3140873" algn="l"/>
                <a:tab pos="3589569" algn="l"/>
                <a:tab pos="4038265" algn="l"/>
                <a:tab pos="4486961" algn="l"/>
                <a:tab pos="4935657" algn="l"/>
                <a:tab pos="5384353" algn="l"/>
                <a:tab pos="5833049" algn="l"/>
                <a:tab pos="6281745" algn="l"/>
                <a:tab pos="6730441" algn="l"/>
                <a:tab pos="7179137" algn="l"/>
                <a:tab pos="7627833" algn="l"/>
                <a:tab pos="8076529" algn="l"/>
                <a:tab pos="8525226" algn="l"/>
                <a:tab pos="8973922" algn="l"/>
              </a:tabLst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  reductions</a:t>
            </a:r>
          </a:p>
          <a:p>
            <a:pPr>
              <a:spcBef>
                <a:spcPts val="442"/>
              </a:spcBef>
              <a:tabLst>
                <a:tab pos="0" algn="l"/>
                <a:tab pos="448696" algn="l"/>
                <a:tab pos="897392" algn="l"/>
                <a:tab pos="1346088" algn="l"/>
                <a:tab pos="1794784" algn="l"/>
                <a:tab pos="2243480" algn="l"/>
                <a:tab pos="2692176" algn="l"/>
                <a:tab pos="3140873" algn="l"/>
                <a:tab pos="3589569" algn="l"/>
                <a:tab pos="4038265" algn="l"/>
                <a:tab pos="4486961" algn="l"/>
                <a:tab pos="4935657" algn="l"/>
                <a:tab pos="5384353" algn="l"/>
                <a:tab pos="5833049" algn="l"/>
                <a:tab pos="6281745" algn="l"/>
                <a:tab pos="6730441" algn="l"/>
                <a:tab pos="7179137" algn="l"/>
                <a:tab pos="7627833" algn="l"/>
                <a:tab pos="8076529" algn="l"/>
                <a:tab pos="8525226" algn="l"/>
                <a:tab pos="8973922" algn="l"/>
              </a:tabLst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  removing implied barriers</a:t>
            </a:r>
          </a:p>
          <a:p>
            <a:pPr>
              <a:spcBef>
                <a:spcPts val="442"/>
              </a:spcBef>
              <a:tabLst>
                <a:tab pos="0" algn="l"/>
                <a:tab pos="448696" algn="l"/>
                <a:tab pos="897392" algn="l"/>
                <a:tab pos="1346088" algn="l"/>
                <a:tab pos="1794784" algn="l"/>
                <a:tab pos="2243480" algn="l"/>
                <a:tab pos="2692176" algn="l"/>
                <a:tab pos="3140873" algn="l"/>
                <a:tab pos="3589569" algn="l"/>
                <a:tab pos="4038265" algn="l"/>
                <a:tab pos="4486961" algn="l"/>
                <a:tab pos="4935657" algn="l"/>
                <a:tab pos="5384353" algn="l"/>
                <a:tab pos="5833049" algn="l"/>
                <a:tab pos="6281745" algn="l"/>
                <a:tab pos="6730441" algn="l"/>
                <a:tab pos="7179137" algn="l"/>
                <a:tab pos="7627833" algn="l"/>
                <a:tab pos="8076529" algn="l"/>
                <a:tab pos="8525226" algn="l"/>
                <a:tab pos="8973922" algn="l"/>
              </a:tabLst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  How to atomically execute blocks of code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226195" indent="-36777499" eaLnBrk="0" hangingPunct="0"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48696" eaLnBrk="0" fontAlgn="base" hangingPunct="0">
              <a:spcBef>
                <a:spcPct val="0"/>
              </a:spcBef>
              <a:spcAft>
                <a:spcPct val="0"/>
              </a:spcAft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897392" eaLnBrk="0" fontAlgn="base" hangingPunct="0">
              <a:spcBef>
                <a:spcPct val="0"/>
              </a:spcBef>
              <a:spcAft>
                <a:spcPct val="0"/>
              </a:spcAft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46088" eaLnBrk="0" fontAlgn="base" hangingPunct="0">
              <a:spcBef>
                <a:spcPct val="0"/>
              </a:spcBef>
              <a:spcAft>
                <a:spcPct val="0"/>
              </a:spcAft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794784" eaLnBrk="0" fontAlgn="base" hangingPunct="0">
              <a:spcBef>
                <a:spcPct val="0"/>
              </a:spcBef>
              <a:spcAft>
                <a:spcPct val="0"/>
              </a:spcAft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D7B9FFD0-F1CA-40D3-8968-6A91CE2B0BCA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21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226195" indent="-36777499" eaLnBrk="0" hangingPunct="0"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48696" eaLnBrk="0" fontAlgn="base" hangingPunct="0">
              <a:spcBef>
                <a:spcPct val="0"/>
              </a:spcBef>
              <a:spcAft>
                <a:spcPct val="0"/>
              </a:spcAft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897392" eaLnBrk="0" fontAlgn="base" hangingPunct="0">
              <a:spcBef>
                <a:spcPct val="0"/>
              </a:spcBef>
              <a:spcAft>
                <a:spcPct val="0"/>
              </a:spcAft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46088" eaLnBrk="0" fontAlgn="base" hangingPunct="0">
              <a:spcBef>
                <a:spcPct val="0"/>
              </a:spcBef>
              <a:spcAft>
                <a:spcPct val="0"/>
              </a:spcAft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794784" eaLnBrk="0" fontAlgn="base" hangingPunct="0">
              <a:spcBef>
                <a:spcPct val="0"/>
              </a:spcBef>
              <a:spcAft>
                <a:spcPct val="0"/>
              </a:spcAft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2362E87-EC91-304E-A93B-06EFB0D54D2D}" type="slidenum">
              <a:rPr lang="en-US" sz="1200">
                <a:solidFill>
                  <a:srgbClr val="000000"/>
                </a:solidFill>
                <a:latin typeface="Times New Roman" charset="0"/>
                <a:cs typeface="DejaVu Sans" charset="0"/>
              </a:rPr>
              <a:pPr eaLnBrk="1" hangingPunct="1"/>
              <a:t>22</a:t>
            </a:fld>
            <a:endParaRPr lang="en-US" sz="1200">
              <a:solidFill>
                <a:srgbClr val="000000"/>
              </a:solidFill>
              <a:latin typeface="Times New Roman" charset="0"/>
              <a:cs typeface="DejaVu Sans" charset="0"/>
            </a:endParaRPr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3884906" y="8686409"/>
            <a:ext cx="2973094" cy="457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506" tIns="45576" rIns="91506" bIns="45576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297AAD90-E291-964E-80CA-6FAF40F7A574}" type="slidenum">
              <a:rPr lang="en-US" sz="1200">
                <a:solidFill>
                  <a:srgbClr val="FFFFFF"/>
                </a:solidFill>
              </a:rPr>
              <a:pPr algn="r" eaLnBrk="1" hangingPunct="1"/>
              <a:t>22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37892" name="Text Box 2"/>
          <p:cNvSpPr txBox="1">
            <a:spLocks noChangeArrowheads="1"/>
          </p:cNvSpPr>
          <p:nvPr/>
        </p:nvSpPr>
        <p:spPr bwMode="auto">
          <a:xfrm>
            <a:off x="1155685" y="685605"/>
            <a:ext cx="4548182" cy="342958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37893" name="Text Box 3"/>
          <p:cNvSpPr>
            <a:spLocks noGrp="1" noChangeArrowheads="1"/>
          </p:cNvSpPr>
          <p:nvPr>
            <p:ph type="body"/>
          </p:nvPr>
        </p:nvSpPr>
        <p:spPr>
          <a:xfrm>
            <a:off x="914919" y="4343205"/>
            <a:ext cx="5029717" cy="411675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442"/>
              </a:spcBef>
              <a:tabLst>
                <a:tab pos="0" algn="l"/>
                <a:tab pos="448696" algn="l"/>
                <a:tab pos="897392" algn="l"/>
                <a:tab pos="1346088" algn="l"/>
                <a:tab pos="1794784" algn="l"/>
                <a:tab pos="2243480" algn="l"/>
                <a:tab pos="2692176" algn="l"/>
                <a:tab pos="3140873" algn="l"/>
                <a:tab pos="3589569" algn="l"/>
                <a:tab pos="4038265" algn="l"/>
                <a:tab pos="4486961" algn="l"/>
                <a:tab pos="4935657" algn="l"/>
                <a:tab pos="5384353" algn="l"/>
                <a:tab pos="5833049" algn="l"/>
                <a:tab pos="6281745" algn="l"/>
                <a:tab pos="6730441" algn="l"/>
                <a:tab pos="7179137" algn="l"/>
                <a:tab pos="7627833" algn="l"/>
                <a:tab pos="8076529" algn="l"/>
                <a:tab pos="8525226" algn="l"/>
                <a:tab pos="8973922" algn="l"/>
              </a:tabLst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Give opportunity for multiple processors to execute the code.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226195" indent="-36777499" eaLnBrk="0" hangingPunct="0"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48696" eaLnBrk="0" fontAlgn="base" hangingPunct="0">
              <a:spcBef>
                <a:spcPct val="0"/>
              </a:spcBef>
              <a:spcAft>
                <a:spcPct val="0"/>
              </a:spcAft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897392" eaLnBrk="0" fontAlgn="base" hangingPunct="0">
              <a:spcBef>
                <a:spcPct val="0"/>
              </a:spcBef>
              <a:spcAft>
                <a:spcPct val="0"/>
              </a:spcAft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46088" eaLnBrk="0" fontAlgn="base" hangingPunct="0">
              <a:spcBef>
                <a:spcPct val="0"/>
              </a:spcBef>
              <a:spcAft>
                <a:spcPct val="0"/>
              </a:spcAft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794784" eaLnBrk="0" fontAlgn="base" hangingPunct="0">
              <a:spcBef>
                <a:spcPct val="0"/>
              </a:spcBef>
              <a:spcAft>
                <a:spcPct val="0"/>
              </a:spcAft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C75F5763-B4E7-4567-8514-052A49441485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23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8131" name="Text Box 1"/>
          <p:cNvSpPr txBox="1">
            <a:spLocks noChangeArrowheads="1"/>
          </p:cNvSpPr>
          <p:nvPr/>
        </p:nvSpPr>
        <p:spPr bwMode="auto">
          <a:xfrm>
            <a:off x="3884906" y="8686409"/>
            <a:ext cx="2973094" cy="457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506" tIns="45576" rIns="91506" bIns="45576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462466A1-3657-4746-9DC8-F6CFEB3CB58F}" type="slidenum">
              <a:rPr lang="en-US" sz="1200">
                <a:solidFill>
                  <a:srgbClr val="FFFFFF"/>
                </a:solidFill>
              </a:rPr>
              <a:pPr algn="r" eaLnBrk="1" hangingPunct="1"/>
              <a:t>23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48132" name="Text Box 2"/>
          <p:cNvSpPr txBox="1">
            <a:spLocks noChangeArrowheads="1"/>
          </p:cNvSpPr>
          <p:nvPr/>
        </p:nvSpPr>
        <p:spPr bwMode="auto">
          <a:xfrm>
            <a:off x="1155685" y="685605"/>
            <a:ext cx="4548182" cy="342958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48133" name="Text Box 3"/>
          <p:cNvSpPr>
            <a:spLocks noGrp="1" noChangeArrowheads="1"/>
          </p:cNvSpPr>
          <p:nvPr>
            <p:ph type="body"/>
          </p:nvPr>
        </p:nvSpPr>
        <p:spPr>
          <a:xfrm>
            <a:off x="686577" y="4344766"/>
            <a:ext cx="5484847" cy="420577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226195" indent="-36777499" eaLnBrk="0" hangingPunct="0"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48696" eaLnBrk="0" fontAlgn="base" hangingPunct="0">
              <a:spcBef>
                <a:spcPct val="0"/>
              </a:spcBef>
              <a:spcAft>
                <a:spcPct val="0"/>
              </a:spcAft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897392" eaLnBrk="0" fontAlgn="base" hangingPunct="0">
              <a:spcBef>
                <a:spcPct val="0"/>
              </a:spcBef>
              <a:spcAft>
                <a:spcPct val="0"/>
              </a:spcAft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46088" eaLnBrk="0" fontAlgn="base" hangingPunct="0">
              <a:spcBef>
                <a:spcPct val="0"/>
              </a:spcBef>
              <a:spcAft>
                <a:spcPct val="0"/>
              </a:spcAft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794784" eaLnBrk="0" fontAlgn="base" hangingPunct="0">
              <a:spcBef>
                <a:spcPct val="0"/>
              </a:spcBef>
              <a:spcAft>
                <a:spcPct val="0"/>
              </a:spcAft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38A7F5B-A5FE-804A-A39F-1F005E45DA25}" type="slidenum">
              <a:rPr lang="en-US" sz="1200">
                <a:solidFill>
                  <a:srgbClr val="000000"/>
                </a:solidFill>
                <a:latin typeface="Times New Roman" charset="0"/>
                <a:cs typeface="DejaVu Sans" charset="0"/>
              </a:rPr>
              <a:pPr eaLnBrk="1" hangingPunct="1"/>
              <a:t>24</a:t>
            </a:fld>
            <a:endParaRPr lang="en-US" sz="1200">
              <a:solidFill>
                <a:srgbClr val="000000"/>
              </a:solidFill>
              <a:latin typeface="Times New Roman" charset="0"/>
              <a:cs typeface="DejaVu Sans" charset="0"/>
            </a:endParaRPr>
          </a:p>
        </p:txBody>
      </p:sp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3884906" y="8686409"/>
            <a:ext cx="2973094" cy="457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506" tIns="45576" rIns="91506" bIns="45576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1A64F2A7-4095-4D40-B639-2777789E0F6A}" type="slidenum">
              <a:rPr lang="en-US" sz="1200">
                <a:solidFill>
                  <a:srgbClr val="FFFFFF"/>
                </a:solidFill>
              </a:rPr>
              <a:pPr algn="r" eaLnBrk="1" hangingPunct="1"/>
              <a:t>24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41988" name="Text Box 2"/>
          <p:cNvSpPr txBox="1">
            <a:spLocks noChangeArrowheads="1"/>
          </p:cNvSpPr>
          <p:nvPr/>
        </p:nvSpPr>
        <p:spPr bwMode="auto">
          <a:xfrm>
            <a:off x="1155685" y="685605"/>
            <a:ext cx="4548182" cy="342958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41989" name="Text Box 3"/>
          <p:cNvSpPr>
            <a:spLocks noGrp="1" noChangeArrowheads="1"/>
          </p:cNvSpPr>
          <p:nvPr>
            <p:ph type="body"/>
          </p:nvPr>
        </p:nvSpPr>
        <p:spPr>
          <a:xfrm>
            <a:off x="686577" y="4344766"/>
            <a:ext cx="5484847" cy="420577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226195" indent="-36777499" eaLnBrk="0" hangingPunct="0"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48696" eaLnBrk="0" fontAlgn="base" hangingPunct="0">
              <a:spcBef>
                <a:spcPct val="0"/>
              </a:spcBef>
              <a:spcAft>
                <a:spcPct val="0"/>
              </a:spcAft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897392" eaLnBrk="0" fontAlgn="base" hangingPunct="0">
              <a:spcBef>
                <a:spcPct val="0"/>
              </a:spcBef>
              <a:spcAft>
                <a:spcPct val="0"/>
              </a:spcAft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46088" eaLnBrk="0" fontAlgn="base" hangingPunct="0">
              <a:spcBef>
                <a:spcPct val="0"/>
              </a:spcBef>
              <a:spcAft>
                <a:spcPct val="0"/>
              </a:spcAft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794784" eaLnBrk="0" fontAlgn="base" hangingPunct="0">
              <a:spcBef>
                <a:spcPct val="0"/>
              </a:spcBef>
              <a:spcAft>
                <a:spcPct val="0"/>
              </a:spcAft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9C9F32F-7553-E642-9F38-5B031AE0B0C1}" type="slidenum">
              <a:rPr lang="en-US" sz="1200">
                <a:solidFill>
                  <a:srgbClr val="000000"/>
                </a:solidFill>
                <a:latin typeface="Times New Roman" charset="0"/>
                <a:cs typeface="DejaVu Sans" charset="0"/>
              </a:rPr>
              <a:pPr eaLnBrk="1" hangingPunct="1"/>
              <a:t>27</a:t>
            </a:fld>
            <a:endParaRPr lang="en-US" sz="1200">
              <a:solidFill>
                <a:srgbClr val="000000"/>
              </a:solidFill>
              <a:latin typeface="Times New Roman" charset="0"/>
              <a:cs typeface="DejaVu Sans" charset="0"/>
            </a:endParaRPr>
          </a:p>
        </p:txBody>
      </p:sp>
      <p:sp>
        <p:nvSpPr>
          <p:cNvPr id="46083" name="Text Box 1"/>
          <p:cNvSpPr txBox="1">
            <a:spLocks noChangeArrowheads="1"/>
          </p:cNvSpPr>
          <p:nvPr/>
        </p:nvSpPr>
        <p:spPr bwMode="auto">
          <a:xfrm>
            <a:off x="3884906" y="8686409"/>
            <a:ext cx="2973094" cy="457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506" tIns="45576" rIns="91506" bIns="45576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A511CBDD-5C5E-AA44-8F06-C6B7F2E5B222}" type="slidenum">
              <a:rPr lang="en-US" sz="1200">
                <a:solidFill>
                  <a:srgbClr val="FFFFFF"/>
                </a:solidFill>
              </a:rPr>
              <a:pPr algn="r" eaLnBrk="1" hangingPunct="1"/>
              <a:t>27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46084" name="Text Box 2"/>
          <p:cNvSpPr txBox="1">
            <a:spLocks noChangeArrowheads="1"/>
          </p:cNvSpPr>
          <p:nvPr/>
        </p:nvSpPr>
        <p:spPr bwMode="auto">
          <a:xfrm>
            <a:off x="1155685" y="685605"/>
            <a:ext cx="4548182" cy="342958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46085" name="Text Box 3"/>
          <p:cNvSpPr>
            <a:spLocks noGrp="1" noChangeArrowheads="1"/>
          </p:cNvSpPr>
          <p:nvPr>
            <p:ph type="body"/>
          </p:nvPr>
        </p:nvSpPr>
        <p:spPr>
          <a:xfrm>
            <a:off x="686576" y="4344767"/>
            <a:ext cx="5486400" cy="411519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442"/>
              </a:spcBef>
              <a:tabLst>
                <a:tab pos="0" algn="l"/>
                <a:tab pos="448696" algn="l"/>
                <a:tab pos="897392" algn="l"/>
                <a:tab pos="1346088" algn="l"/>
                <a:tab pos="1794784" algn="l"/>
                <a:tab pos="2243480" algn="l"/>
                <a:tab pos="2692176" algn="l"/>
                <a:tab pos="3140873" algn="l"/>
                <a:tab pos="3589569" algn="l"/>
                <a:tab pos="4038265" algn="l"/>
                <a:tab pos="4486961" algn="l"/>
                <a:tab pos="4935657" algn="l"/>
                <a:tab pos="5384353" algn="l"/>
                <a:tab pos="5833049" algn="l"/>
                <a:tab pos="6281745" algn="l"/>
                <a:tab pos="6730441" algn="l"/>
                <a:tab pos="7179137" algn="l"/>
                <a:tab pos="7627833" algn="l"/>
                <a:tab pos="8076529" algn="l"/>
                <a:tab pos="8525226" algn="l"/>
                <a:tab pos="8973922" algn="l"/>
              </a:tabLst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Work load in example is small</a:t>
            </a:r>
          </a:p>
          <a:p>
            <a:pPr>
              <a:spcBef>
                <a:spcPts val="442"/>
              </a:spcBef>
              <a:tabLst>
                <a:tab pos="0" algn="l"/>
                <a:tab pos="448696" algn="l"/>
                <a:tab pos="897392" algn="l"/>
                <a:tab pos="1346088" algn="l"/>
                <a:tab pos="1794784" algn="l"/>
                <a:tab pos="2243480" algn="l"/>
                <a:tab pos="2692176" algn="l"/>
                <a:tab pos="3140873" algn="l"/>
                <a:tab pos="3589569" algn="l"/>
                <a:tab pos="4038265" algn="l"/>
                <a:tab pos="4486961" algn="l"/>
                <a:tab pos="4935657" algn="l"/>
                <a:tab pos="5384353" algn="l"/>
                <a:tab pos="5833049" algn="l"/>
                <a:tab pos="6281745" algn="l"/>
                <a:tab pos="6730441" algn="l"/>
                <a:tab pos="7179137" algn="l"/>
                <a:tab pos="7627833" algn="l"/>
                <a:tab pos="8076529" algn="l"/>
                <a:tab pos="8525226" algn="l"/>
                <a:tab pos="8973922" algn="l"/>
              </a:tabLst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Imagine you would call a complex Subroutine</a:t>
            </a:r>
          </a:p>
          <a:p>
            <a:pPr>
              <a:spcBef>
                <a:spcPts val="442"/>
              </a:spcBef>
              <a:tabLst>
                <a:tab pos="0" algn="l"/>
                <a:tab pos="448696" algn="l"/>
                <a:tab pos="897392" algn="l"/>
                <a:tab pos="1346088" algn="l"/>
                <a:tab pos="1794784" algn="l"/>
                <a:tab pos="2243480" algn="l"/>
                <a:tab pos="2692176" algn="l"/>
                <a:tab pos="3140873" algn="l"/>
                <a:tab pos="3589569" algn="l"/>
                <a:tab pos="4038265" algn="l"/>
                <a:tab pos="4486961" algn="l"/>
                <a:tab pos="4935657" algn="l"/>
                <a:tab pos="5384353" algn="l"/>
                <a:tab pos="5833049" algn="l"/>
                <a:tab pos="6281745" algn="l"/>
                <a:tab pos="6730441" algn="l"/>
                <a:tab pos="7179137" algn="l"/>
                <a:tab pos="7627833" algn="l"/>
                <a:tab pos="8076529" algn="l"/>
                <a:tab pos="8525226" algn="l"/>
                <a:tab pos="8973922" algn="l"/>
              </a:tabLst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226195" indent="-36777499" eaLnBrk="0" hangingPunct="0"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48696" eaLnBrk="0" fontAlgn="base" hangingPunct="0">
              <a:spcBef>
                <a:spcPct val="0"/>
              </a:spcBef>
              <a:spcAft>
                <a:spcPct val="0"/>
              </a:spcAft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897392" eaLnBrk="0" fontAlgn="base" hangingPunct="0">
              <a:spcBef>
                <a:spcPct val="0"/>
              </a:spcBef>
              <a:spcAft>
                <a:spcPct val="0"/>
              </a:spcAft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46088" eaLnBrk="0" fontAlgn="base" hangingPunct="0">
              <a:spcBef>
                <a:spcPct val="0"/>
              </a:spcBef>
              <a:spcAft>
                <a:spcPct val="0"/>
              </a:spcAft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794784" eaLnBrk="0" fontAlgn="base" hangingPunct="0">
              <a:spcBef>
                <a:spcPct val="0"/>
              </a:spcBef>
              <a:spcAft>
                <a:spcPct val="0"/>
              </a:spcAft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4F21180-D40A-D64D-BA79-BE3149EEEFA0}" type="slidenum">
              <a:rPr lang="en-US" sz="1200">
                <a:solidFill>
                  <a:srgbClr val="000000"/>
                </a:solidFill>
                <a:latin typeface="Times New Roman" charset="0"/>
                <a:cs typeface="DejaVu Sans" charset="0"/>
              </a:rPr>
              <a:pPr eaLnBrk="1" hangingPunct="1"/>
              <a:t>29</a:t>
            </a:fld>
            <a:endParaRPr lang="en-US" sz="1200">
              <a:solidFill>
                <a:srgbClr val="000000"/>
              </a:solidFill>
              <a:latin typeface="Times New Roman" charset="0"/>
              <a:cs typeface="DejaVu Sans" charset="0"/>
            </a:endParaRPr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3884906" y="8686409"/>
            <a:ext cx="2973094" cy="457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506" tIns="45576" rIns="91506" bIns="45576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C60A145F-21F7-6B42-B294-D73846919614}" type="slidenum">
              <a:rPr lang="en-US" sz="1200">
                <a:solidFill>
                  <a:srgbClr val="FFFFFF"/>
                </a:solidFill>
              </a:rPr>
              <a:pPr algn="r" eaLnBrk="1" hangingPunct="1"/>
              <a:t>29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0180" name="Text Box 2"/>
          <p:cNvSpPr txBox="1">
            <a:spLocks noChangeArrowheads="1"/>
          </p:cNvSpPr>
          <p:nvPr/>
        </p:nvSpPr>
        <p:spPr bwMode="auto">
          <a:xfrm>
            <a:off x="1112192" y="674673"/>
            <a:ext cx="4580802" cy="345457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50181" name="Text Box 3"/>
          <p:cNvSpPr>
            <a:spLocks noGrp="1" noChangeArrowheads="1"/>
          </p:cNvSpPr>
          <p:nvPr>
            <p:ph type="body"/>
          </p:nvPr>
        </p:nvSpPr>
        <p:spPr>
          <a:xfrm>
            <a:off x="897831" y="4354137"/>
            <a:ext cx="5084085" cy="413080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386" tIns="44516" rIns="89386" bIns="44516"/>
          <a:lstStyle/>
          <a:p>
            <a:pPr>
              <a:spcBef>
                <a:spcPts val="442"/>
              </a:spcBef>
              <a:tabLst>
                <a:tab pos="0" algn="l"/>
                <a:tab pos="448696" algn="l"/>
                <a:tab pos="897392" algn="l"/>
                <a:tab pos="1346088" algn="l"/>
                <a:tab pos="1794784" algn="l"/>
                <a:tab pos="2243480" algn="l"/>
                <a:tab pos="2692176" algn="l"/>
                <a:tab pos="3140873" algn="l"/>
                <a:tab pos="3589569" algn="l"/>
                <a:tab pos="4038265" algn="l"/>
                <a:tab pos="4486961" algn="l"/>
                <a:tab pos="4935657" algn="l"/>
                <a:tab pos="5384353" algn="l"/>
                <a:tab pos="5833049" algn="l"/>
                <a:tab pos="6281745" algn="l"/>
                <a:tab pos="6730441" algn="l"/>
                <a:tab pos="7179137" algn="l"/>
                <a:tab pos="7627833" algn="l"/>
                <a:tab pos="8076529" algn="l"/>
                <a:tab pos="8525226" algn="l"/>
                <a:tab pos="8973922" algn="l"/>
              </a:tabLst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In a parallel region you do not give up the threads.</a:t>
            </a:r>
          </a:p>
          <a:p>
            <a:pPr>
              <a:spcBef>
                <a:spcPts val="442"/>
              </a:spcBef>
              <a:tabLst>
                <a:tab pos="0" algn="l"/>
                <a:tab pos="448696" algn="l"/>
                <a:tab pos="897392" algn="l"/>
                <a:tab pos="1346088" algn="l"/>
                <a:tab pos="1794784" algn="l"/>
                <a:tab pos="2243480" algn="l"/>
                <a:tab pos="2692176" algn="l"/>
                <a:tab pos="3140873" algn="l"/>
                <a:tab pos="3589569" algn="l"/>
                <a:tab pos="4038265" algn="l"/>
                <a:tab pos="4486961" algn="l"/>
                <a:tab pos="4935657" algn="l"/>
                <a:tab pos="5384353" algn="l"/>
                <a:tab pos="5833049" algn="l"/>
                <a:tab pos="6281745" algn="l"/>
                <a:tab pos="6730441" algn="l"/>
                <a:tab pos="7179137" algn="l"/>
                <a:tab pos="7627833" algn="l"/>
                <a:tab pos="8076529" algn="l"/>
                <a:tab pos="8525226" algn="l"/>
                <a:tab pos="8973922" algn="l"/>
              </a:tabLst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If m =n &amp; operations are independent ==&gt; Loops can be merged, too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226195" indent="-36777499" eaLnBrk="0" hangingPunct="0"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48696" eaLnBrk="0" fontAlgn="base" hangingPunct="0">
              <a:spcBef>
                <a:spcPct val="0"/>
              </a:spcBef>
              <a:spcAft>
                <a:spcPct val="0"/>
              </a:spcAft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897392" eaLnBrk="0" fontAlgn="base" hangingPunct="0">
              <a:spcBef>
                <a:spcPct val="0"/>
              </a:spcBef>
              <a:spcAft>
                <a:spcPct val="0"/>
              </a:spcAft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46088" eaLnBrk="0" fontAlgn="base" hangingPunct="0">
              <a:spcBef>
                <a:spcPct val="0"/>
              </a:spcBef>
              <a:spcAft>
                <a:spcPct val="0"/>
              </a:spcAft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794784" eaLnBrk="0" fontAlgn="base" hangingPunct="0">
              <a:spcBef>
                <a:spcPct val="0"/>
              </a:spcBef>
              <a:spcAft>
                <a:spcPct val="0"/>
              </a:spcAft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33ACDCBA-902D-46D1-95E1-5D0A07C5AE55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30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3884906" y="8686409"/>
            <a:ext cx="2973094" cy="457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506" tIns="45576" rIns="91506" bIns="45576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2DB778D1-184D-4ABE-8739-80AD66A6F89E}" type="slidenum">
              <a:rPr lang="en-US" sz="1200">
                <a:solidFill>
                  <a:srgbClr val="FFFFFF"/>
                </a:solidFill>
              </a:rPr>
              <a:pPr algn="r" eaLnBrk="1" hangingPunct="1"/>
              <a:t>30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35844" name="Text Box 2"/>
          <p:cNvSpPr txBox="1">
            <a:spLocks noChangeArrowheads="1"/>
          </p:cNvSpPr>
          <p:nvPr/>
        </p:nvSpPr>
        <p:spPr bwMode="auto">
          <a:xfrm>
            <a:off x="1155685" y="685605"/>
            <a:ext cx="4548182" cy="342958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35845" name="Text Box 3"/>
          <p:cNvSpPr>
            <a:spLocks noGrp="1" noChangeArrowheads="1"/>
          </p:cNvSpPr>
          <p:nvPr>
            <p:ph type="body"/>
          </p:nvPr>
        </p:nvSpPr>
        <p:spPr>
          <a:xfrm>
            <a:off x="686577" y="4344766"/>
            <a:ext cx="5484847" cy="420577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dirty="0" smtClean="0">
                <a:latin typeface="Times New Roman" charset="0"/>
                <a:ea typeface="ＭＳ Ｐゴシック" charset="-128"/>
              </a:rPr>
              <a:t>Give them a feel for how clauses</a:t>
            </a:r>
            <a:r>
              <a:rPr lang="en-US" baseline="0" dirty="0" smtClean="0">
                <a:latin typeface="Times New Roman" charset="0"/>
                <a:ea typeface="ＭＳ Ｐゴシック" charset="-128"/>
              </a:rPr>
              <a:t> can be used to alter the behavior of directives</a:t>
            </a:r>
            <a:endParaRPr lang="en-US" dirty="0" smtClean="0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226195" indent="-36777499" eaLnBrk="0" hangingPunct="0"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48696" eaLnBrk="0" fontAlgn="base" hangingPunct="0">
              <a:spcBef>
                <a:spcPct val="0"/>
              </a:spcBef>
              <a:spcAft>
                <a:spcPct val="0"/>
              </a:spcAft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897392" eaLnBrk="0" fontAlgn="base" hangingPunct="0">
              <a:spcBef>
                <a:spcPct val="0"/>
              </a:spcBef>
              <a:spcAft>
                <a:spcPct val="0"/>
              </a:spcAft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46088" eaLnBrk="0" fontAlgn="base" hangingPunct="0">
              <a:spcBef>
                <a:spcPct val="0"/>
              </a:spcBef>
              <a:spcAft>
                <a:spcPct val="0"/>
              </a:spcAft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794784" eaLnBrk="0" fontAlgn="base" hangingPunct="0">
              <a:spcBef>
                <a:spcPct val="0"/>
              </a:spcBef>
              <a:spcAft>
                <a:spcPct val="0"/>
              </a:spcAft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A1EFD3E-EC4C-9D47-A0F1-5DA3457A0560}" type="slidenum">
              <a:rPr lang="en-US" sz="1200">
                <a:solidFill>
                  <a:srgbClr val="000000"/>
                </a:solidFill>
                <a:latin typeface="Times New Roman" charset="0"/>
                <a:cs typeface="DejaVu Sans" charset="0"/>
              </a:rPr>
              <a:pPr eaLnBrk="1" hangingPunct="1"/>
              <a:t>32</a:t>
            </a:fld>
            <a:endParaRPr lang="en-US" sz="1200">
              <a:solidFill>
                <a:srgbClr val="000000"/>
              </a:solidFill>
              <a:latin typeface="Times New Roman" charset="0"/>
              <a:cs typeface="DejaVu Sans" charset="0"/>
            </a:endParaRPr>
          </a:p>
        </p:txBody>
      </p:sp>
      <p:sp>
        <p:nvSpPr>
          <p:cNvPr id="65539" name="Text Box 1"/>
          <p:cNvSpPr txBox="1">
            <a:spLocks noChangeArrowheads="1"/>
          </p:cNvSpPr>
          <p:nvPr/>
        </p:nvSpPr>
        <p:spPr bwMode="auto">
          <a:xfrm>
            <a:off x="3884906" y="8686409"/>
            <a:ext cx="2973094" cy="457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506" tIns="45576" rIns="91506" bIns="45576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A7748FC3-C4B4-0D48-A6E1-88A211621B34}" type="slidenum">
              <a:rPr lang="en-US" sz="1200">
                <a:solidFill>
                  <a:srgbClr val="FFFFFF"/>
                </a:solidFill>
              </a:rPr>
              <a:pPr algn="r" eaLnBrk="1" hangingPunct="1"/>
              <a:t>32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65540" name="Text Box 2"/>
          <p:cNvSpPr txBox="1">
            <a:spLocks noChangeArrowheads="1"/>
          </p:cNvSpPr>
          <p:nvPr/>
        </p:nvSpPr>
        <p:spPr bwMode="auto">
          <a:xfrm>
            <a:off x="1155685" y="685605"/>
            <a:ext cx="4548182" cy="342958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65541" name="Text Box 3"/>
          <p:cNvSpPr>
            <a:spLocks noGrp="1" noChangeArrowheads="1"/>
          </p:cNvSpPr>
          <p:nvPr>
            <p:ph type="body"/>
          </p:nvPr>
        </p:nvSpPr>
        <p:spPr>
          <a:xfrm>
            <a:off x="686577" y="4344766"/>
            <a:ext cx="5484847" cy="420577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226195" indent="-36777499" eaLnBrk="0" hangingPunct="0"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48696" eaLnBrk="0" fontAlgn="base" hangingPunct="0">
              <a:spcBef>
                <a:spcPct val="0"/>
              </a:spcBef>
              <a:spcAft>
                <a:spcPct val="0"/>
              </a:spcAft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897392" eaLnBrk="0" fontAlgn="base" hangingPunct="0">
              <a:spcBef>
                <a:spcPct val="0"/>
              </a:spcBef>
              <a:spcAft>
                <a:spcPct val="0"/>
              </a:spcAft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46088" eaLnBrk="0" fontAlgn="base" hangingPunct="0">
              <a:spcBef>
                <a:spcPct val="0"/>
              </a:spcBef>
              <a:spcAft>
                <a:spcPct val="0"/>
              </a:spcAft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794784" eaLnBrk="0" fontAlgn="base" hangingPunct="0">
              <a:spcBef>
                <a:spcPct val="0"/>
              </a:spcBef>
              <a:spcAft>
                <a:spcPct val="0"/>
              </a:spcAft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E9DE735B-D74A-4C9E-B008-0381C1BB5904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35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2227" name="Text Box 1"/>
          <p:cNvSpPr txBox="1">
            <a:spLocks noChangeArrowheads="1"/>
          </p:cNvSpPr>
          <p:nvPr/>
        </p:nvSpPr>
        <p:spPr bwMode="auto">
          <a:xfrm>
            <a:off x="3884906" y="8686409"/>
            <a:ext cx="2973094" cy="457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506" tIns="45576" rIns="91506" bIns="45576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597F6704-05DC-4980-A0FA-9F5AD4458454}" type="slidenum">
              <a:rPr lang="en-US" sz="1200">
                <a:solidFill>
                  <a:srgbClr val="FFFFFF"/>
                </a:solidFill>
              </a:rPr>
              <a:pPr algn="r" eaLnBrk="1" hangingPunct="1"/>
              <a:t>35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2228" name="Text Box 2"/>
          <p:cNvSpPr txBox="1">
            <a:spLocks noChangeArrowheads="1"/>
          </p:cNvSpPr>
          <p:nvPr/>
        </p:nvSpPr>
        <p:spPr bwMode="auto">
          <a:xfrm>
            <a:off x="1155685" y="685605"/>
            <a:ext cx="4548182" cy="342958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52229" name="Text Box 3"/>
          <p:cNvSpPr>
            <a:spLocks noGrp="1" noChangeArrowheads="1"/>
          </p:cNvSpPr>
          <p:nvPr>
            <p:ph type="body"/>
          </p:nvPr>
        </p:nvSpPr>
        <p:spPr>
          <a:xfrm>
            <a:off x="686577" y="4344766"/>
            <a:ext cx="5484847" cy="420577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226195" indent="-36777499" eaLnBrk="0" hangingPunct="0"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48696" eaLnBrk="0" fontAlgn="base" hangingPunct="0">
              <a:spcBef>
                <a:spcPct val="0"/>
              </a:spcBef>
              <a:spcAft>
                <a:spcPct val="0"/>
              </a:spcAft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897392" eaLnBrk="0" fontAlgn="base" hangingPunct="0">
              <a:spcBef>
                <a:spcPct val="0"/>
              </a:spcBef>
              <a:spcAft>
                <a:spcPct val="0"/>
              </a:spcAft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46088" eaLnBrk="0" fontAlgn="base" hangingPunct="0">
              <a:spcBef>
                <a:spcPct val="0"/>
              </a:spcBef>
              <a:spcAft>
                <a:spcPct val="0"/>
              </a:spcAft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794784" eaLnBrk="0" fontAlgn="base" hangingPunct="0">
              <a:spcBef>
                <a:spcPct val="0"/>
              </a:spcBef>
              <a:spcAft>
                <a:spcPct val="0"/>
              </a:spcAft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0E06064-7441-D548-B1F4-51839C5A21E3}" type="slidenum">
              <a:rPr lang="en-US" sz="1200">
                <a:solidFill>
                  <a:srgbClr val="000000"/>
                </a:solidFill>
                <a:latin typeface="Times New Roman" charset="0"/>
                <a:cs typeface="DejaVu Sans" charset="0"/>
              </a:rPr>
              <a:pPr eaLnBrk="1" hangingPunct="1"/>
              <a:t>37</a:t>
            </a:fld>
            <a:endParaRPr lang="en-US" sz="1200">
              <a:solidFill>
                <a:srgbClr val="000000"/>
              </a:solidFill>
              <a:latin typeface="Times New Roman" charset="0"/>
              <a:cs typeface="DejaVu Sans" charset="0"/>
            </a:endParaRPr>
          </a:p>
        </p:txBody>
      </p:sp>
      <p:sp>
        <p:nvSpPr>
          <p:cNvPr id="56323" name="Text Box 1"/>
          <p:cNvSpPr txBox="1">
            <a:spLocks noChangeArrowheads="1"/>
          </p:cNvSpPr>
          <p:nvPr/>
        </p:nvSpPr>
        <p:spPr bwMode="auto">
          <a:xfrm>
            <a:off x="3884906" y="8686409"/>
            <a:ext cx="2973094" cy="457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506" tIns="45576" rIns="91506" bIns="45576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2EFF7CB3-A088-F24B-BE34-18984D73EDAC}" type="slidenum">
              <a:rPr lang="en-US" sz="1200">
                <a:solidFill>
                  <a:srgbClr val="FFFFFF"/>
                </a:solidFill>
              </a:rPr>
              <a:pPr algn="r" eaLnBrk="1" hangingPunct="1"/>
              <a:t>37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6324" name="Text Box 2"/>
          <p:cNvSpPr txBox="1">
            <a:spLocks noChangeArrowheads="1"/>
          </p:cNvSpPr>
          <p:nvPr/>
        </p:nvSpPr>
        <p:spPr bwMode="auto">
          <a:xfrm>
            <a:off x="1155685" y="685605"/>
            <a:ext cx="4548182" cy="342958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56325" name="Text Box 3"/>
          <p:cNvSpPr>
            <a:spLocks noGrp="1" noChangeArrowheads="1"/>
          </p:cNvSpPr>
          <p:nvPr>
            <p:ph type="body"/>
          </p:nvPr>
        </p:nvSpPr>
        <p:spPr>
          <a:xfrm>
            <a:off x="686577" y="4344766"/>
            <a:ext cx="5484847" cy="420577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226195" indent="-36777499" eaLnBrk="0" hangingPunct="0"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48696" eaLnBrk="0" fontAlgn="base" hangingPunct="0">
              <a:spcBef>
                <a:spcPct val="0"/>
              </a:spcBef>
              <a:spcAft>
                <a:spcPct val="0"/>
              </a:spcAft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897392" eaLnBrk="0" fontAlgn="base" hangingPunct="0">
              <a:spcBef>
                <a:spcPct val="0"/>
              </a:spcBef>
              <a:spcAft>
                <a:spcPct val="0"/>
              </a:spcAft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46088" eaLnBrk="0" fontAlgn="base" hangingPunct="0">
              <a:spcBef>
                <a:spcPct val="0"/>
              </a:spcBef>
              <a:spcAft>
                <a:spcPct val="0"/>
              </a:spcAft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794784" eaLnBrk="0" fontAlgn="base" hangingPunct="0">
              <a:spcBef>
                <a:spcPct val="0"/>
              </a:spcBef>
              <a:spcAft>
                <a:spcPct val="0"/>
              </a:spcAft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C59A5DE-3FB5-2E40-87C4-E2BBAA9F7057}" type="slidenum">
              <a:rPr lang="en-US" sz="1200">
                <a:solidFill>
                  <a:srgbClr val="000000"/>
                </a:solidFill>
                <a:latin typeface="Times New Roman" charset="0"/>
                <a:cs typeface="DejaVu Sans" charset="0"/>
              </a:rPr>
              <a:pPr eaLnBrk="1" hangingPunct="1"/>
              <a:t>4</a:t>
            </a:fld>
            <a:endParaRPr lang="en-US" sz="1200">
              <a:solidFill>
                <a:srgbClr val="000000"/>
              </a:solidFill>
              <a:latin typeface="Times New Roman" charset="0"/>
              <a:cs typeface="DejaVu Sans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226195" indent="-36777499" eaLnBrk="0" hangingPunct="0"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48696" eaLnBrk="0" fontAlgn="base" hangingPunct="0">
              <a:spcBef>
                <a:spcPct val="0"/>
              </a:spcBef>
              <a:spcAft>
                <a:spcPct val="0"/>
              </a:spcAft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897392" eaLnBrk="0" fontAlgn="base" hangingPunct="0">
              <a:spcBef>
                <a:spcPct val="0"/>
              </a:spcBef>
              <a:spcAft>
                <a:spcPct val="0"/>
              </a:spcAft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46088" eaLnBrk="0" fontAlgn="base" hangingPunct="0">
              <a:spcBef>
                <a:spcPct val="0"/>
              </a:spcBef>
              <a:spcAft>
                <a:spcPct val="0"/>
              </a:spcAft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794784" eaLnBrk="0" fontAlgn="base" hangingPunct="0">
              <a:spcBef>
                <a:spcPct val="0"/>
              </a:spcBef>
              <a:spcAft>
                <a:spcPct val="0"/>
              </a:spcAft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FE06E6C0-5E63-41E3-B6CF-6F118AF3CEC3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40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4275" name="Text Box 1"/>
          <p:cNvSpPr txBox="1">
            <a:spLocks noChangeArrowheads="1"/>
          </p:cNvSpPr>
          <p:nvPr/>
        </p:nvSpPr>
        <p:spPr bwMode="auto">
          <a:xfrm>
            <a:off x="3884906" y="8686409"/>
            <a:ext cx="2973094" cy="457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506" tIns="45576" rIns="91506" bIns="45576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39966398-42FE-49E9-BB6A-8A3EE7F95A14}" type="slidenum">
              <a:rPr lang="en-US" sz="1200">
                <a:solidFill>
                  <a:srgbClr val="FFFFFF"/>
                </a:solidFill>
              </a:rPr>
              <a:pPr algn="r" eaLnBrk="1" hangingPunct="1"/>
              <a:t>40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4276" name="Text Box 2"/>
          <p:cNvSpPr txBox="1">
            <a:spLocks noChangeArrowheads="1"/>
          </p:cNvSpPr>
          <p:nvPr/>
        </p:nvSpPr>
        <p:spPr bwMode="auto">
          <a:xfrm>
            <a:off x="1155685" y="685605"/>
            <a:ext cx="4548182" cy="342958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54277" name="Text Box 3"/>
          <p:cNvSpPr>
            <a:spLocks noGrp="1" noChangeArrowheads="1"/>
          </p:cNvSpPr>
          <p:nvPr>
            <p:ph type="body"/>
          </p:nvPr>
        </p:nvSpPr>
        <p:spPr>
          <a:xfrm>
            <a:off x="686576" y="4344767"/>
            <a:ext cx="5486400" cy="411519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442"/>
              </a:spcBef>
              <a:tabLst>
                <a:tab pos="0" algn="l"/>
                <a:tab pos="448696" algn="l"/>
                <a:tab pos="897392" algn="l"/>
                <a:tab pos="1346088" algn="l"/>
                <a:tab pos="1794784" algn="l"/>
                <a:tab pos="2243480" algn="l"/>
                <a:tab pos="2692176" algn="l"/>
                <a:tab pos="3140873" algn="l"/>
                <a:tab pos="3589569" algn="l"/>
                <a:tab pos="4038265" algn="l"/>
                <a:tab pos="4486961" algn="l"/>
                <a:tab pos="4935657" algn="l"/>
                <a:tab pos="5384353" algn="l"/>
                <a:tab pos="5833049" algn="l"/>
                <a:tab pos="6281745" algn="l"/>
                <a:tab pos="6730441" algn="l"/>
                <a:tab pos="7179137" algn="l"/>
                <a:tab pos="7627833" algn="l"/>
                <a:tab pos="8076529" algn="l"/>
                <a:tab pos="8525226" algn="l"/>
                <a:tab pos="8973922" algn="l"/>
              </a:tabLst>
            </a:pPr>
            <a:r>
              <a:rPr lang="en-US" smtClean="0">
                <a:latin typeface="Arial" charset="0"/>
                <a:ea typeface="ＭＳ Ｐゴシック" charset="-128"/>
              </a:rPr>
              <a:t>Runtime is interesting for tests; No recompilation necessary</a:t>
            </a:r>
          </a:p>
          <a:p>
            <a:pPr>
              <a:spcBef>
                <a:spcPts val="442"/>
              </a:spcBef>
              <a:tabLst>
                <a:tab pos="0" algn="l"/>
                <a:tab pos="448696" algn="l"/>
                <a:tab pos="897392" algn="l"/>
                <a:tab pos="1346088" algn="l"/>
                <a:tab pos="1794784" algn="l"/>
                <a:tab pos="2243480" algn="l"/>
                <a:tab pos="2692176" algn="l"/>
                <a:tab pos="3140873" algn="l"/>
                <a:tab pos="3589569" algn="l"/>
                <a:tab pos="4038265" algn="l"/>
                <a:tab pos="4486961" algn="l"/>
                <a:tab pos="4935657" algn="l"/>
                <a:tab pos="5384353" algn="l"/>
                <a:tab pos="5833049" algn="l"/>
                <a:tab pos="6281745" algn="l"/>
                <a:tab pos="6730441" algn="l"/>
                <a:tab pos="7179137" algn="l"/>
                <a:tab pos="7627833" algn="l"/>
                <a:tab pos="8076529" algn="l"/>
                <a:tab pos="8525226" algn="l"/>
                <a:tab pos="8973922" algn="l"/>
              </a:tabLst>
            </a:pPr>
            <a:r>
              <a:rPr lang="en-US" smtClean="0">
                <a:latin typeface="Arial" charset="0"/>
                <a:ea typeface="ＭＳ Ｐゴシック" charset="-128"/>
              </a:rPr>
              <a:t>N - Number of iterations</a:t>
            </a:r>
          </a:p>
          <a:p>
            <a:pPr>
              <a:spcBef>
                <a:spcPts val="442"/>
              </a:spcBef>
              <a:tabLst>
                <a:tab pos="0" algn="l"/>
                <a:tab pos="448696" algn="l"/>
                <a:tab pos="897392" algn="l"/>
                <a:tab pos="1346088" algn="l"/>
                <a:tab pos="1794784" algn="l"/>
                <a:tab pos="2243480" algn="l"/>
                <a:tab pos="2692176" algn="l"/>
                <a:tab pos="3140873" algn="l"/>
                <a:tab pos="3589569" algn="l"/>
                <a:tab pos="4038265" algn="l"/>
                <a:tab pos="4486961" algn="l"/>
                <a:tab pos="4935657" algn="l"/>
                <a:tab pos="5384353" algn="l"/>
                <a:tab pos="5833049" algn="l"/>
                <a:tab pos="6281745" algn="l"/>
                <a:tab pos="6730441" algn="l"/>
                <a:tab pos="7179137" algn="l"/>
                <a:tab pos="7627833" algn="l"/>
                <a:tab pos="8076529" algn="l"/>
                <a:tab pos="8525226" algn="l"/>
                <a:tab pos="8973922" algn="l"/>
              </a:tabLst>
            </a:pPr>
            <a:r>
              <a:rPr lang="en-US" smtClean="0">
                <a:latin typeface="Arial" charset="0"/>
                <a:ea typeface="ＭＳ Ｐゴシック" charset="-128"/>
              </a:rPr>
              <a:t>P - Number of processes (threads)</a:t>
            </a:r>
          </a:p>
          <a:p>
            <a:pPr>
              <a:spcBef>
                <a:spcPts val="442"/>
              </a:spcBef>
              <a:tabLst>
                <a:tab pos="0" algn="l"/>
                <a:tab pos="448696" algn="l"/>
                <a:tab pos="897392" algn="l"/>
                <a:tab pos="1346088" algn="l"/>
                <a:tab pos="1794784" algn="l"/>
                <a:tab pos="2243480" algn="l"/>
                <a:tab pos="2692176" algn="l"/>
                <a:tab pos="3140873" algn="l"/>
                <a:tab pos="3589569" algn="l"/>
                <a:tab pos="4038265" algn="l"/>
                <a:tab pos="4486961" algn="l"/>
                <a:tab pos="4935657" algn="l"/>
                <a:tab pos="5384353" algn="l"/>
                <a:tab pos="5833049" algn="l"/>
                <a:tab pos="6281745" algn="l"/>
                <a:tab pos="6730441" algn="l"/>
                <a:tab pos="7179137" algn="l"/>
                <a:tab pos="7627833" algn="l"/>
                <a:tab pos="8076529" algn="l"/>
                <a:tab pos="8525226" algn="l"/>
                <a:tab pos="8973922" algn="l"/>
              </a:tabLst>
            </a:pPr>
            <a:r>
              <a:rPr lang="en-US" smtClean="0">
                <a:latin typeface="Arial" charset="0"/>
                <a:ea typeface="ＭＳ Ｐゴシック" charset="-128"/>
              </a:rPr>
              <a:t>C - Chunk size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226195" indent="-36777499" eaLnBrk="0" hangingPunct="0"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48696" eaLnBrk="0" fontAlgn="base" hangingPunct="0">
              <a:spcBef>
                <a:spcPct val="0"/>
              </a:spcBef>
              <a:spcAft>
                <a:spcPct val="0"/>
              </a:spcAft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897392" eaLnBrk="0" fontAlgn="base" hangingPunct="0">
              <a:spcBef>
                <a:spcPct val="0"/>
              </a:spcBef>
              <a:spcAft>
                <a:spcPct val="0"/>
              </a:spcAft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46088" eaLnBrk="0" fontAlgn="base" hangingPunct="0">
              <a:spcBef>
                <a:spcPct val="0"/>
              </a:spcBef>
              <a:spcAft>
                <a:spcPct val="0"/>
              </a:spcAft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794784" eaLnBrk="0" fontAlgn="base" hangingPunct="0">
              <a:spcBef>
                <a:spcPct val="0"/>
              </a:spcBef>
              <a:spcAft>
                <a:spcPct val="0"/>
              </a:spcAft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1915D33-1B3A-EF45-9A6A-BD3D323FD00A}" type="slidenum">
              <a:rPr lang="en-US" sz="1200">
                <a:solidFill>
                  <a:srgbClr val="000000"/>
                </a:solidFill>
                <a:latin typeface="Times New Roman" charset="0"/>
                <a:cs typeface="DejaVu Sans" charset="0"/>
              </a:rPr>
              <a:pPr eaLnBrk="1" hangingPunct="1"/>
              <a:t>41</a:t>
            </a:fld>
            <a:endParaRPr lang="en-US" sz="1200">
              <a:solidFill>
                <a:srgbClr val="000000"/>
              </a:solidFill>
              <a:latin typeface="Times New Roman" charset="0"/>
              <a:cs typeface="DejaVu Sans" charset="0"/>
            </a:endParaRPr>
          </a:p>
        </p:txBody>
      </p:sp>
      <p:sp>
        <p:nvSpPr>
          <p:cNvPr id="91139" name="Text Box 1"/>
          <p:cNvSpPr txBox="1">
            <a:spLocks noChangeArrowheads="1"/>
          </p:cNvSpPr>
          <p:nvPr/>
        </p:nvSpPr>
        <p:spPr bwMode="auto">
          <a:xfrm>
            <a:off x="1155685" y="685605"/>
            <a:ext cx="4548182" cy="342958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91140" name="Text Box 2"/>
          <p:cNvSpPr>
            <a:spLocks noGrp="1" noChangeArrowheads="1"/>
          </p:cNvSpPr>
          <p:nvPr>
            <p:ph type="body"/>
          </p:nvPr>
        </p:nvSpPr>
        <p:spPr>
          <a:xfrm>
            <a:off x="686577" y="4344766"/>
            <a:ext cx="5484847" cy="420577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Two</a:t>
            </a:r>
            <a:r>
              <a:rPr lang="en-US" baseline="0" dirty="0" smtClean="0"/>
              <a:t> key points: (1) Wow this is similar to the serial program we just saw and (2) What each of the differences (circled) mean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AA432-B03F-244A-9D87-41DD14903EEF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0930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Two</a:t>
            </a:r>
            <a:r>
              <a:rPr lang="en-US" baseline="0" dirty="0" smtClean="0"/>
              <a:t> key points: (1) Wow this is similar to the serial program we just saw and (2) What each of the differences (circled) mean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AA432-B03F-244A-9D87-41DD14903EEF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0930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Graphic to show them how</a:t>
            </a:r>
            <a:r>
              <a:rPr lang="en-US" baseline="0" dirty="0" smtClean="0"/>
              <a:t> the threads are breaking up the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AA432-B03F-244A-9D87-41DD14903EEF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5226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226195" indent="-36777499" eaLnBrk="0" hangingPunct="0"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48696" eaLnBrk="0" fontAlgn="base" hangingPunct="0">
              <a:spcBef>
                <a:spcPct val="0"/>
              </a:spcBef>
              <a:spcAft>
                <a:spcPct val="0"/>
              </a:spcAft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897392" eaLnBrk="0" fontAlgn="base" hangingPunct="0">
              <a:spcBef>
                <a:spcPct val="0"/>
              </a:spcBef>
              <a:spcAft>
                <a:spcPct val="0"/>
              </a:spcAft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46088" eaLnBrk="0" fontAlgn="base" hangingPunct="0">
              <a:spcBef>
                <a:spcPct val="0"/>
              </a:spcBef>
              <a:spcAft>
                <a:spcPct val="0"/>
              </a:spcAft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794784" eaLnBrk="0" fontAlgn="base" hangingPunct="0">
              <a:spcBef>
                <a:spcPct val="0"/>
              </a:spcBef>
              <a:spcAft>
                <a:spcPct val="0"/>
              </a:spcAft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ED550849-C36D-4739-9188-E5A82A172ABE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46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9635" name="Text Box 1"/>
          <p:cNvSpPr txBox="1">
            <a:spLocks noChangeArrowheads="1"/>
          </p:cNvSpPr>
          <p:nvPr/>
        </p:nvSpPr>
        <p:spPr bwMode="auto">
          <a:xfrm>
            <a:off x="3884906" y="8686409"/>
            <a:ext cx="2973094" cy="457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506" tIns="45576" rIns="91506" bIns="45576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65029A1C-B536-44E8-BA6E-29EA6B35549E}" type="slidenum">
              <a:rPr lang="en-US" sz="1200">
                <a:solidFill>
                  <a:srgbClr val="FFFFFF"/>
                </a:solidFill>
              </a:rPr>
              <a:pPr algn="r" eaLnBrk="1" hangingPunct="1"/>
              <a:t>46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69636" name="Text Box 2"/>
          <p:cNvSpPr txBox="1">
            <a:spLocks noChangeArrowheads="1"/>
          </p:cNvSpPr>
          <p:nvPr/>
        </p:nvSpPr>
        <p:spPr bwMode="auto">
          <a:xfrm>
            <a:off x="1112192" y="674673"/>
            <a:ext cx="4580802" cy="345457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69637" name="Text Box 3"/>
          <p:cNvSpPr>
            <a:spLocks noGrp="1" noChangeArrowheads="1"/>
          </p:cNvSpPr>
          <p:nvPr>
            <p:ph type="body"/>
          </p:nvPr>
        </p:nvSpPr>
        <p:spPr>
          <a:xfrm>
            <a:off x="897831" y="4354137"/>
            <a:ext cx="5084085" cy="413080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386" tIns="44516" rIns="89386" bIns="44516"/>
          <a:lstStyle/>
          <a:p>
            <a:pPr>
              <a:spcBef>
                <a:spcPts val="442"/>
              </a:spcBef>
              <a:tabLst>
                <a:tab pos="0" algn="l"/>
                <a:tab pos="448696" algn="l"/>
                <a:tab pos="897392" algn="l"/>
                <a:tab pos="1346088" algn="l"/>
                <a:tab pos="1794784" algn="l"/>
                <a:tab pos="2243480" algn="l"/>
                <a:tab pos="2692176" algn="l"/>
                <a:tab pos="3140873" algn="l"/>
                <a:tab pos="3589569" algn="l"/>
                <a:tab pos="4038265" algn="l"/>
                <a:tab pos="4486961" algn="l"/>
                <a:tab pos="4935657" algn="l"/>
                <a:tab pos="5384353" algn="l"/>
                <a:tab pos="5833049" algn="l"/>
                <a:tab pos="6281745" algn="l"/>
                <a:tab pos="6730441" algn="l"/>
                <a:tab pos="7179137" algn="l"/>
                <a:tab pos="7627833" algn="l"/>
                <a:tab pos="8076529" algn="l"/>
                <a:tab pos="8525226" algn="l"/>
                <a:tab pos="8973922" algn="l"/>
              </a:tabLst>
            </a:pPr>
            <a:r>
              <a:rPr lang="en-US" smtClean="0">
                <a:latin typeface="Arial" charset="0"/>
                <a:ea typeface="ＭＳ Ｐゴシック" charset="-128"/>
              </a:rPr>
              <a:t>Operations that combine multiple elements in an independent way to form a single value.</a:t>
            </a:r>
          </a:p>
          <a:p>
            <a:pPr>
              <a:spcBef>
                <a:spcPts val="442"/>
              </a:spcBef>
              <a:tabLst>
                <a:tab pos="0" algn="l"/>
                <a:tab pos="448696" algn="l"/>
                <a:tab pos="897392" algn="l"/>
                <a:tab pos="1346088" algn="l"/>
                <a:tab pos="1794784" algn="l"/>
                <a:tab pos="2243480" algn="l"/>
                <a:tab pos="2692176" algn="l"/>
                <a:tab pos="3140873" algn="l"/>
                <a:tab pos="3589569" algn="l"/>
                <a:tab pos="4038265" algn="l"/>
                <a:tab pos="4486961" algn="l"/>
                <a:tab pos="4935657" algn="l"/>
                <a:tab pos="5384353" algn="l"/>
                <a:tab pos="5833049" algn="l"/>
                <a:tab pos="6281745" algn="l"/>
                <a:tab pos="6730441" algn="l"/>
                <a:tab pos="7179137" algn="l"/>
                <a:tab pos="7627833" algn="l"/>
                <a:tab pos="8076529" algn="l"/>
                <a:tab pos="8525226" algn="l"/>
                <a:tab pos="8973922" algn="l"/>
              </a:tabLst>
            </a:pPr>
            <a:r>
              <a:rPr lang="en-US" smtClean="0">
                <a:latin typeface="Arial" charset="0"/>
                <a:ea typeface="ＭＳ Ｐゴシック" charset="-128"/>
              </a:rPr>
              <a:t>Change asum and aprod in REDUCTION statement for more interesting/complicated reduction operations.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AA432-B03F-244A-9D87-41DD14903EEF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7908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AA432-B03F-244A-9D87-41DD14903EEF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7908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AA432-B03F-244A-9D87-41DD14903EEF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7908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AA432-B03F-244A-9D87-41DD14903EEF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790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226195" indent="-36777499" eaLnBrk="0" hangingPunct="0"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48696" eaLnBrk="0" fontAlgn="base" hangingPunct="0">
              <a:spcBef>
                <a:spcPct val="0"/>
              </a:spcBef>
              <a:spcAft>
                <a:spcPct val="0"/>
              </a:spcAft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897392" eaLnBrk="0" fontAlgn="base" hangingPunct="0">
              <a:spcBef>
                <a:spcPct val="0"/>
              </a:spcBef>
              <a:spcAft>
                <a:spcPct val="0"/>
              </a:spcAft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46088" eaLnBrk="0" fontAlgn="base" hangingPunct="0">
              <a:spcBef>
                <a:spcPct val="0"/>
              </a:spcBef>
              <a:spcAft>
                <a:spcPct val="0"/>
              </a:spcAft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794784" eaLnBrk="0" fontAlgn="base" hangingPunct="0">
              <a:spcBef>
                <a:spcPct val="0"/>
              </a:spcBef>
              <a:spcAft>
                <a:spcPct val="0"/>
              </a:spcAft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DF86EF9E-926E-460A-8402-0A5D5AD72CAB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5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3884906" y="8686409"/>
            <a:ext cx="2973094" cy="457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506" tIns="45576" rIns="91506" bIns="45576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406814CB-4905-4178-9DE7-08D5BCC1ABB0}" type="slidenum">
              <a:rPr lang="en-US" sz="1200">
                <a:solidFill>
                  <a:srgbClr val="FFFFFF"/>
                </a:solidFill>
              </a:rPr>
              <a:pPr algn="r" eaLnBrk="1" hangingPunct="1"/>
              <a:t>5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21508" name="Text Box 2"/>
          <p:cNvSpPr txBox="1">
            <a:spLocks noChangeArrowheads="1"/>
          </p:cNvSpPr>
          <p:nvPr/>
        </p:nvSpPr>
        <p:spPr bwMode="auto">
          <a:xfrm>
            <a:off x="1112192" y="674673"/>
            <a:ext cx="4580802" cy="345457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21509" name="Text Box 3"/>
          <p:cNvSpPr>
            <a:spLocks noGrp="1" noChangeArrowheads="1"/>
          </p:cNvSpPr>
          <p:nvPr>
            <p:ph type="body"/>
          </p:nvPr>
        </p:nvSpPr>
        <p:spPr>
          <a:xfrm>
            <a:off x="897831" y="4354137"/>
            <a:ext cx="5084085" cy="413080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386" tIns="44516" rIns="89386" bIns="44516"/>
          <a:lstStyle/>
          <a:p>
            <a:pPr>
              <a:spcBef>
                <a:spcPts val="442"/>
              </a:spcBef>
              <a:tabLst>
                <a:tab pos="0" algn="l"/>
                <a:tab pos="448696" algn="l"/>
                <a:tab pos="897392" algn="l"/>
                <a:tab pos="1346088" algn="l"/>
                <a:tab pos="1794784" algn="l"/>
                <a:tab pos="2243480" algn="l"/>
                <a:tab pos="2692176" algn="l"/>
                <a:tab pos="3140873" algn="l"/>
                <a:tab pos="3589569" algn="l"/>
                <a:tab pos="4038265" algn="l"/>
                <a:tab pos="4486961" algn="l"/>
                <a:tab pos="4935657" algn="l"/>
                <a:tab pos="5384353" algn="l"/>
                <a:tab pos="5833049" algn="l"/>
                <a:tab pos="6281745" algn="l"/>
                <a:tab pos="6730441" algn="l"/>
                <a:tab pos="7179137" algn="l"/>
                <a:tab pos="7627833" algn="l"/>
                <a:tab pos="8076529" algn="l"/>
                <a:tab pos="8525226" algn="l"/>
                <a:tab pos="8973922" algn="l"/>
              </a:tabLst>
            </a:pPr>
            <a:r>
              <a:rPr lang="en-US" smtClean="0">
                <a:latin typeface="Arial" charset="0"/>
                <a:ea typeface="ＭＳ Ｐゴシック" charset="-128"/>
              </a:rPr>
              <a:t>OpenMP: Acronym for open source multi-processing New … (but the concept is old)</a:t>
            </a:r>
          </a:p>
          <a:p>
            <a:pPr>
              <a:spcBef>
                <a:spcPts val="442"/>
              </a:spcBef>
              <a:tabLst>
                <a:tab pos="0" algn="l"/>
                <a:tab pos="448696" algn="l"/>
                <a:tab pos="897392" algn="l"/>
                <a:tab pos="1346088" algn="l"/>
                <a:tab pos="1794784" algn="l"/>
                <a:tab pos="2243480" algn="l"/>
                <a:tab pos="2692176" algn="l"/>
                <a:tab pos="3140873" algn="l"/>
                <a:tab pos="3589569" algn="l"/>
                <a:tab pos="4038265" algn="l"/>
                <a:tab pos="4486961" algn="l"/>
                <a:tab pos="4935657" algn="l"/>
                <a:tab pos="5384353" algn="l"/>
                <a:tab pos="5833049" algn="l"/>
                <a:tab pos="6281745" algn="l"/>
                <a:tab pos="6730441" algn="l"/>
                <a:tab pos="7179137" algn="l"/>
                <a:tab pos="7627833" algn="l"/>
                <a:tab pos="8076529" algn="l"/>
                <a:tab pos="8525226" algn="l"/>
                <a:tab pos="8973922" algn="l"/>
              </a:tabLst>
            </a:pPr>
            <a:r>
              <a:rPr lang="en-US" smtClean="0">
                <a:latin typeface="Arial" charset="0"/>
                <a:ea typeface="ＭＳ Ｐゴシック" charset="-128"/>
              </a:rPr>
              <a:t>SMP: Sym.Mult.Process–implies shared memory machine  Sym. means that each processors has equal access to the kernel.</a:t>
            </a:r>
          </a:p>
          <a:p>
            <a:pPr>
              <a:spcBef>
                <a:spcPts val="442"/>
              </a:spcBef>
              <a:tabLst>
                <a:tab pos="0" algn="l"/>
                <a:tab pos="448696" algn="l"/>
                <a:tab pos="897392" algn="l"/>
                <a:tab pos="1346088" algn="l"/>
                <a:tab pos="1794784" algn="l"/>
                <a:tab pos="2243480" algn="l"/>
                <a:tab pos="2692176" algn="l"/>
                <a:tab pos="3140873" algn="l"/>
                <a:tab pos="3589569" algn="l"/>
                <a:tab pos="4038265" algn="l"/>
                <a:tab pos="4486961" algn="l"/>
                <a:tab pos="4935657" algn="l"/>
                <a:tab pos="5384353" algn="l"/>
                <a:tab pos="5833049" algn="l"/>
                <a:tab pos="6281745" algn="l"/>
                <a:tab pos="6730441" algn="l"/>
                <a:tab pos="7179137" algn="l"/>
                <a:tab pos="7627833" algn="l"/>
                <a:tab pos="8076529" algn="l"/>
                <a:tab pos="8525226" algn="l"/>
                <a:tab pos="8973922" algn="l"/>
              </a:tabLst>
            </a:pPr>
            <a:r>
              <a:rPr lang="en-US" smtClean="0">
                <a:latin typeface="Arial" charset="0"/>
                <a:ea typeface="ＭＳ Ｐゴシック" charset="-128"/>
              </a:rPr>
              <a:t>SMP : Shared-memory Parallel Computer</a:t>
            </a:r>
          </a:p>
          <a:p>
            <a:pPr>
              <a:spcBef>
                <a:spcPts val="442"/>
              </a:spcBef>
              <a:tabLst>
                <a:tab pos="0" algn="l"/>
                <a:tab pos="448696" algn="l"/>
                <a:tab pos="897392" algn="l"/>
                <a:tab pos="1346088" algn="l"/>
                <a:tab pos="1794784" algn="l"/>
                <a:tab pos="2243480" algn="l"/>
                <a:tab pos="2692176" algn="l"/>
                <a:tab pos="3140873" algn="l"/>
                <a:tab pos="3589569" algn="l"/>
                <a:tab pos="4038265" algn="l"/>
                <a:tab pos="4486961" algn="l"/>
                <a:tab pos="4935657" algn="l"/>
                <a:tab pos="5384353" algn="l"/>
                <a:tab pos="5833049" algn="l"/>
                <a:tab pos="6281745" algn="l"/>
                <a:tab pos="6730441" algn="l"/>
                <a:tab pos="7179137" algn="l"/>
                <a:tab pos="7627833" algn="l"/>
                <a:tab pos="8076529" algn="l"/>
                <a:tab pos="8525226" algn="l"/>
                <a:tab pos="8973922" algn="l"/>
              </a:tabLst>
            </a:pPr>
            <a:r>
              <a:rPr lang="en-US" smtClean="0">
                <a:latin typeface="Arial" charset="0"/>
                <a:ea typeface="ＭＳ Ｐゴシック" charset="-128"/>
              </a:rPr>
              <a:t>Open:  Specification and Revision Reviewed &amp; incorporated into standard by the OpenMP (Arch. Review Board) organization</a:t>
            </a:r>
          </a:p>
          <a:p>
            <a:pPr>
              <a:spcBef>
                <a:spcPts val="442"/>
              </a:spcBef>
              <a:tabLst>
                <a:tab pos="0" algn="l"/>
                <a:tab pos="448696" algn="l"/>
                <a:tab pos="897392" algn="l"/>
                <a:tab pos="1346088" algn="l"/>
                <a:tab pos="1794784" algn="l"/>
                <a:tab pos="2243480" algn="l"/>
                <a:tab pos="2692176" algn="l"/>
                <a:tab pos="3140873" algn="l"/>
                <a:tab pos="3589569" algn="l"/>
                <a:tab pos="4038265" algn="l"/>
                <a:tab pos="4486961" algn="l"/>
                <a:tab pos="4935657" algn="l"/>
                <a:tab pos="5384353" algn="l"/>
                <a:tab pos="5833049" algn="l"/>
                <a:tab pos="6281745" algn="l"/>
                <a:tab pos="6730441" algn="l"/>
                <a:tab pos="7179137" algn="l"/>
                <a:tab pos="7627833" algn="l"/>
                <a:tab pos="8076529" algn="l"/>
                <a:tab pos="8525226" algn="l"/>
                <a:tab pos="8973922" algn="l"/>
              </a:tabLst>
            </a:pPr>
            <a:r>
              <a:rPr lang="en-US" smtClean="0">
                <a:latin typeface="Arial" charset="0"/>
                <a:ea typeface="ＭＳ Ｐゴシック" charset="-128"/>
              </a:rPr>
              <a:t>           ANSI committee X3H5 never made it.</a:t>
            </a:r>
          </a:p>
          <a:p>
            <a:pPr>
              <a:spcBef>
                <a:spcPts val="442"/>
              </a:spcBef>
              <a:tabLst>
                <a:tab pos="0" algn="l"/>
                <a:tab pos="448696" algn="l"/>
                <a:tab pos="897392" algn="l"/>
                <a:tab pos="1346088" algn="l"/>
                <a:tab pos="1794784" algn="l"/>
                <a:tab pos="2243480" algn="l"/>
                <a:tab pos="2692176" algn="l"/>
                <a:tab pos="3140873" algn="l"/>
                <a:tab pos="3589569" algn="l"/>
                <a:tab pos="4038265" algn="l"/>
                <a:tab pos="4486961" algn="l"/>
                <a:tab pos="4935657" algn="l"/>
                <a:tab pos="5384353" algn="l"/>
                <a:tab pos="5833049" algn="l"/>
                <a:tab pos="6281745" algn="l"/>
                <a:tab pos="6730441" algn="l"/>
                <a:tab pos="7179137" algn="l"/>
                <a:tab pos="7627833" algn="l"/>
                <a:tab pos="8076529" algn="l"/>
                <a:tab pos="8525226" algn="l"/>
                <a:tab pos="8973922" algn="l"/>
              </a:tabLst>
            </a:pPr>
            <a:r>
              <a:rPr lang="en-US" smtClean="0">
                <a:latin typeface="Arial" charset="0"/>
                <a:ea typeface="ＭＳ Ｐゴシック" charset="-128"/>
              </a:rPr>
              <a:t>OpenMP: MP = Multi-processing</a:t>
            </a:r>
          </a:p>
          <a:p>
            <a:pPr>
              <a:spcBef>
                <a:spcPts val="442"/>
              </a:spcBef>
              <a:tabLst>
                <a:tab pos="0" algn="l"/>
                <a:tab pos="448696" algn="l"/>
                <a:tab pos="897392" algn="l"/>
                <a:tab pos="1346088" algn="l"/>
                <a:tab pos="1794784" algn="l"/>
                <a:tab pos="2243480" algn="l"/>
                <a:tab pos="2692176" algn="l"/>
                <a:tab pos="3140873" algn="l"/>
                <a:tab pos="3589569" algn="l"/>
                <a:tab pos="4038265" algn="l"/>
                <a:tab pos="4486961" algn="l"/>
                <a:tab pos="4935657" algn="l"/>
                <a:tab pos="5384353" algn="l"/>
                <a:tab pos="5833049" algn="l"/>
                <a:tab pos="6281745" algn="l"/>
                <a:tab pos="6730441" algn="l"/>
                <a:tab pos="7179137" algn="l"/>
                <a:tab pos="7627833" algn="l"/>
                <a:tab pos="8076529" algn="l"/>
                <a:tab pos="8525226" algn="l"/>
                <a:tab pos="8973922" algn="l"/>
              </a:tabLst>
            </a:pPr>
            <a:r>
              <a:rPr lang="en-US" smtClean="0">
                <a:latin typeface="Arial" charset="0"/>
                <a:ea typeface="ＭＳ Ｐゴシック" charset="-128"/>
              </a:rPr>
              <a:t>DIR.: Compiler must be modified to handle multiprocessing directive– usually through pthreads.</a:t>
            </a:r>
          </a:p>
          <a:p>
            <a:pPr>
              <a:spcBef>
                <a:spcPts val="442"/>
              </a:spcBef>
              <a:tabLst>
                <a:tab pos="0" algn="l"/>
                <a:tab pos="448696" algn="l"/>
                <a:tab pos="897392" algn="l"/>
                <a:tab pos="1346088" algn="l"/>
                <a:tab pos="1794784" algn="l"/>
                <a:tab pos="2243480" algn="l"/>
                <a:tab pos="2692176" algn="l"/>
                <a:tab pos="3140873" algn="l"/>
                <a:tab pos="3589569" algn="l"/>
                <a:tab pos="4038265" algn="l"/>
                <a:tab pos="4486961" algn="l"/>
                <a:tab pos="4935657" algn="l"/>
                <a:tab pos="5384353" algn="l"/>
                <a:tab pos="5833049" algn="l"/>
                <a:tab pos="6281745" algn="l"/>
                <a:tab pos="6730441" algn="l"/>
                <a:tab pos="7179137" algn="l"/>
                <a:tab pos="7627833" algn="l"/>
                <a:tab pos="8076529" algn="l"/>
                <a:tab pos="8525226" algn="l"/>
                <a:tab pos="8973922" algn="l"/>
              </a:tabLst>
            </a:pPr>
            <a:r>
              <a:rPr lang="en-US" smtClean="0">
                <a:latin typeface="Arial" charset="0"/>
                <a:ea typeface="ＭＳ Ｐゴシック" charset="-128"/>
              </a:rPr>
              <a:t>RUNTIME: An API to query and set execution characteristics.</a:t>
            </a:r>
          </a:p>
          <a:p>
            <a:pPr>
              <a:spcBef>
                <a:spcPts val="442"/>
              </a:spcBef>
              <a:tabLst>
                <a:tab pos="0" algn="l"/>
                <a:tab pos="448696" algn="l"/>
                <a:tab pos="897392" algn="l"/>
                <a:tab pos="1346088" algn="l"/>
                <a:tab pos="1794784" algn="l"/>
                <a:tab pos="2243480" algn="l"/>
                <a:tab pos="2692176" algn="l"/>
                <a:tab pos="3140873" algn="l"/>
                <a:tab pos="3589569" algn="l"/>
                <a:tab pos="4038265" algn="l"/>
                <a:tab pos="4486961" algn="l"/>
                <a:tab pos="4935657" algn="l"/>
                <a:tab pos="5384353" algn="l"/>
                <a:tab pos="5833049" algn="l"/>
                <a:tab pos="6281745" algn="l"/>
                <a:tab pos="6730441" algn="l"/>
                <a:tab pos="7179137" algn="l"/>
                <a:tab pos="7627833" algn="l"/>
                <a:tab pos="8076529" algn="l"/>
                <a:tab pos="8525226" algn="l"/>
                <a:tab pos="8973922" algn="l"/>
              </a:tabLst>
            </a:pPr>
            <a:r>
              <a:rPr lang="en-US" smtClean="0">
                <a:latin typeface="Arial" charset="0"/>
                <a:ea typeface="ＭＳ Ｐゴシック" charset="-128"/>
              </a:rPr>
              <a:t>Env.  Used to specify run time options, such as # of PEs and Scheduling.</a:t>
            </a:r>
          </a:p>
          <a:p>
            <a:pPr>
              <a:spcBef>
                <a:spcPts val="442"/>
              </a:spcBef>
              <a:tabLst>
                <a:tab pos="0" algn="l"/>
                <a:tab pos="448696" algn="l"/>
                <a:tab pos="897392" algn="l"/>
                <a:tab pos="1346088" algn="l"/>
                <a:tab pos="1794784" algn="l"/>
                <a:tab pos="2243480" algn="l"/>
                <a:tab pos="2692176" algn="l"/>
                <a:tab pos="3140873" algn="l"/>
                <a:tab pos="3589569" algn="l"/>
                <a:tab pos="4038265" algn="l"/>
                <a:tab pos="4486961" algn="l"/>
                <a:tab pos="4935657" algn="l"/>
                <a:tab pos="5384353" algn="l"/>
                <a:tab pos="5833049" algn="l"/>
                <a:tab pos="6281745" algn="l"/>
                <a:tab pos="6730441" algn="l"/>
                <a:tab pos="7179137" algn="l"/>
                <a:tab pos="7627833" algn="l"/>
                <a:tab pos="8076529" algn="l"/>
                <a:tab pos="8525226" algn="l"/>
                <a:tab pos="8973922" algn="l"/>
              </a:tabLst>
            </a:pPr>
            <a:endParaRPr lang="en-US" smtClean="0">
              <a:latin typeface="Arial" charset="0"/>
              <a:ea typeface="ＭＳ Ｐゴシック" charset="-128"/>
            </a:endParaRPr>
          </a:p>
          <a:p>
            <a:pPr>
              <a:spcBef>
                <a:spcPts val="442"/>
              </a:spcBef>
              <a:tabLst>
                <a:tab pos="0" algn="l"/>
                <a:tab pos="448696" algn="l"/>
                <a:tab pos="897392" algn="l"/>
                <a:tab pos="1346088" algn="l"/>
                <a:tab pos="1794784" algn="l"/>
                <a:tab pos="2243480" algn="l"/>
                <a:tab pos="2692176" algn="l"/>
                <a:tab pos="3140873" algn="l"/>
                <a:tab pos="3589569" algn="l"/>
                <a:tab pos="4038265" algn="l"/>
                <a:tab pos="4486961" algn="l"/>
                <a:tab pos="4935657" algn="l"/>
                <a:tab pos="5384353" algn="l"/>
                <a:tab pos="5833049" algn="l"/>
                <a:tab pos="6281745" algn="l"/>
                <a:tab pos="6730441" algn="l"/>
                <a:tab pos="7179137" algn="l"/>
                <a:tab pos="7627833" algn="l"/>
                <a:tab pos="8076529" algn="l"/>
                <a:tab pos="8525226" algn="l"/>
                <a:tab pos="8973922" algn="l"/>
              </a:tabLst>
            </a:pPr>
            <a:r>
              <a:rPr lang="en-US" smtClean="0">
                <a:latin typeface="Arial" charset="0"/>
                <a:ea typeface="ＭＳ Ｐゴシック" charset="-128"/>
              </a:rPr>
              <a:t>Orphaned directives in OpenMP offer the features necessary to represent coarse-grained</a:t>
            </a:r>
          </a:p>
          <a:p>
            <a:pPr>
              <a:spcBef>
                <a:spcPts val="442"/>
              </a:spcBef>
              <a:tabLst>
                <a:tab pos="0" algn="l"/>
                <a:tab pos="448696" algn="l"/>
                <a:tab pos="897392" algn="l"/>
                <a:tab pos="1346088" algn="l"/>
                <a:tab pos="1794784" algn="l"/>
                <a:tab pos="2243480" algn="l"/>
                <a:tab pos="2692176" algn="l"/>
                <a:tab pos="3140873" algn="l"/>
                <a:tab pos="3589569" algn="l"/>
                <a:tab pos="4038265" algn="l"/>
                <a:tab pos="4486961" algn="l"/>
                <a:tab pos="4935657" algn="l"/>
                <a:tab pos="5384353" algn="l"/>
                <a:tab pos="5833049" algn="l"/>
                <a:tab pos="6281745" algn="l"/>
                <a:tab pos="6730441" algn="l"/>
                <a:tab pos="7179137" algn="l"/>
                <a:tab pos="7627833" algn="l"/>
                <a:tab pos="8076529" algn="l"/>
                <a:tab pos="8525226" algn="l"/>
                <a:tab pos="8973922" algn="l"/>
              </a:tabLst>
            </a:pPr>
            <a:r>
              <a:rPr lang="en-US" smtClean="0">
                <a:latin typeface="Arial" charset="0"/>
                <a:ea typeface="ＭＳ Ｐゴシック" charset="-128"/>
              </a:rPr>
              <a:t>                             algorithms.</a:t>
            </a:r>
          </a:p>
          <a:p>
            <a:pPr>
              <a:spcBef>
                <a:spcPts val="442"/>
              </a:spcBef>
              <a:tabLst>
                <a:tab pos="0" algn="l"/>
                <a:tab pos="448696" algn="l"/>
                <a:tab pos="897392" algn="l"/>
                <a:tab pos="1346088" algn="l"/>
                <a:tab pos="1794784" algn="l"/>
                <a:tab pos="2243480" algn="l"/>
                <a:tab pos="2692176" algn="l"/>
                <a:tab pos="3140873" algn="l"/>
                <a:tab pos="3589569" algn="l"/>
                <a:tab pos="4038265" algn="l"/>
                <a:tab pos="4486961" algn="l"/>
                <a:tab pos="4935657" algn="l"/>
                <a:tab pos="5384353" algn="l"/>
                <a:tab pos="5833049" algn="l"/>
                <a:tab pos="6281745" algn="l"/>
                <a:tab pos="6730441" algn="l"/>
                <a:tab pos="7179137" algn="l"/>
                <a:tab pos="7627833" algn="l"/>
                <a:tab pos="8076529" algn="l"/>
                <a:tab pos="8525226" algn="l"/>
                <a:tab pos="8973922" algn="l"/>
              </a:tabLst>
            </a:pPr>
            <a:endParaRPr lang="en-US" smtClean="0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AA432-B03F-244A-9D87-41DD14903EEF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790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AA432-B03F-244A-9D87-41DD14903EE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03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226195" indent="-36777499" eaLnBrk="0" hangingPunct="0"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48696" eaLnBrk="0" fontAlgn="base" hangingPunct="0">
              <a:spcBef>
                <a:spcPct val="0"/>
              </a:spcBef>
              <a:spcAft>
                <a:spcPct val="0"/>
              </a:spcAft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897392" eaLnBrk="0" fontAlgn="base" hangingPunct="0">
              <a:spcBef>
                <a:spcPct val="0"/>
              </a:spcBef>
              <a:spcAft>
                <a:spcPct val="0"/>
              </a:spcAft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46088" eaLnBrk="0" fontAlgn="base" hangingPunct="0">
              <a:spcBef>
                <a:spcPct val="0"/>
              </a:spcBef>
              <a:spcAft>
                <a:spcPct val="0"/>
              </a:spcAft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794784" eaLnBrk="0" fontAlgn="base" hangingPunct="0">
              <a:spcBef>
                <a:spcPct val="0"/>
              </a:spcBef>
              <a:spcAft>
                <a:spcPct val="0"/>
              </a:spcAft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3247437D-5087-4B50-88E7-EA70FC6934E1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9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5603" name="Text Box 1"/>
          <p:cNvSpPr txBox="1">
            <a:spLocks noChangeArrowheads="1"/>
          </p:cNvSpPr>
          <p:nvPr/>
        </p:nvSpPr>
        <p:spPr bwMode="auto">
          <a:xfrm>
            <a:off x="3884906" y="8686409"/>
            <a:ext cx="2973094" cy="457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506" tIns="45576" rIns="91506" bIns="45576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F2DE6A32-95FF-4930-92B0-4DBD8D608DEB}" type="slidenum">
              <a:rPr lang="en-US" sz="1200">
                <a:solidFill>
                  <a:srgbClr val="FFFFFF"/>
                </a:solidFill>
              </a:rPr>
              <a:pPr algn="r" eaLnBrk="1" hangingPunct="1"/>
              <a:t>9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25604" name="Text Box 2"/>
          <p:cNvSpPr txBox="1">
            <a:spLocks noChangeArrowheads="1"/>
          </p:cNvSpPr>
          <p:nvPr/>
        </p:nvSpPr>
        <p:spPr bwMode="auto">
          <a:xfrm>
            <a:off x="1155685" y="685605"/>
            <a:ext cx="4548182" cy="342958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25605" name="Text Box 3"/>
          <p:cNvSpPr>
            <a:spLocks noGrp="1" noChangeArrowheads="1"/>
          </p:cNvSpPr>
          <p:nvPr>
            <p:ph type="body"/>
          </p:nvPr>
        </p:nvSpPr>
        <p:spPr>
          <a:xfrm>
            <a:off x="686577" y="4344766"/>
            <a:ext cx="5484847" cy="420577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226195" indent="-36777499" eaLnBrk="0" hangingPunct="0"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48696" eaLnBrk="0" fontAlgn="base" hangingPunct="0">
              <a:spcBef>
                <a:spcPct val="0"/>
              </a:spcBef>
              <a:spcAft>
                <a:spcPct val="0"/>
              </a:spcAft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897392" eaLnBrk="0" fontAlgn="base" hangingPunct="0">
              <a:spcBef>
                <a:spcPct val="0"/>
              </a:spcBef>
              <a:spcAft>
                <a:spcPct val="0"/>
              </a:spcAft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46088" eaLnBrk="0" fontAlgn="base" hangingPunct="0">
              <a:spcBef>
                <a:spcPct val="0"/>
              </a:spcBef>
              <a:spcAft>
                <a:spcPct val="0"/>
              </a:spcAft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794784" eaLnBrk="0" fontAlgn="base" hangingPunct="0">
              <a:spcBef>
                <a:spcPct val="0"/>
              </a:spcBef>
              <a:spcAft>
                <a:spcPct val="0"/>
              </a:spcAft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CBA2F53-4494-094C-A0AC-1BC95BB2FDCB}" type="slidenum">
              <a:rPr lang="en-US" sz="1200">
                <a:solidFill>
                  <a:srgbClr val="000000"/>
                </a:solidFill>
                <a:latin typeface="Times New Roman" charset="0"/>
                <a:cs typeface="DejaVu Sans" charset="0"/>
              </a:rPr>
              <a:pPr eaLnBrk="1" hangingPunct="1"/>
              <a:t>10</a:t>
            </a:fld>
            <a:endParaRPr lang="en-US" sz="1200">
              <a:solidFill>
                <a:srgbClr val="000000"/>
              </a:solidFill>
              <a:latin typeface="Times New Roman" charset="0"/>
              <a:cs typeface="DejaVu Sans" charset="0"/>
            </a:endParaRPr>
          </a:p>
        </p:txBody>
      </p:sp>
      <p:sp>
        <p:nvSpPr>
          <p:cNvPr id="27651" name="Text Box 1"/>
          <p:cNvSpPr txBox="1">
            <a:spLocks noChangeArrowheads="1"/>
          </p:cNvSpPr>
          <p:nvPr/>
        </p:nvSpPr>
        <p:spPr bwMode="auto">
          <a:xfrm>
            <a:off x="3884906" y="8686409"/>
            <a:ext cx="2973094" cy="457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506" tIns="45576" rIns="91506" bIns="45576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19AAD463-8639-3448-A30A-E9669A791579}" type="slidenum">
              <a:rPr lang="en-US" sz="1200">
                <a:solidFill>
                  <a:srgbClr val="FFFFFF"/>
                </a:solidFill>
              </a:rPr>
              <a:pPr algn="r" eaLnBrk="1" hangingPunct="1"/>
              <a:t>10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27652" name="Text Box 2"/>
          <p:cNvSpPr txBox="1">
            <a:spLocks noChangeArrowheads="1"/>
          </p:cNvSpPr>
          <p:nvPr/>
        </p:nvSpPr>
        <p:spPr bwMode="auto">
          <a:xfrm>
            <a:off x="1155685" y="685605"/>
            <a:ext cx="4548182" cy="342958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27653" name="Text Box 3"/>
          <p:cNvSpPr>
            <a:spLocks noGrp="1" noChangeArrowheads="1"/>
          </p:cNvSpPr>
          <p:nvPr>
            <p:ph type="body"/>
          </p:nvPr>
        </p:nvSpPr>
        <p:spPr>
          <a:xfrm>
            <a:off x="686577" y="4344766"/>
            <a:ext cx="5484847" cy="420577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226195" indent="-36777499" eaLnBrk="0" hangingPunct="0"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48696" eaLnBrk="0" fontAlgn="base" hangingPunct="0">
              <a:spcBef>
                <a:spcPct val="0"/>
              </a:spcBef>
              <a:spcAft>
                <a:spcPct val="0"/>
              </a:spcAft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897392" eaLnBrk="0" fontAlgn="base" hangingPunct="0">
              <a:spcBef>
                <a:spcPct val="0"/>
              </a:spcBef>
              <a:spcAft>
                <a:spcPct val="0"/>
              </a:spcAft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46088" eaLnBrk="0" fontAlgn="base" hangingPunct="0">
              <a:spcBef>
                <a:spcPct val="0"/>
              </a:spcBef>
              <a:spcAft>
                <a:spcPct val="0"/>
              </a:spcAft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794784" eaLnBrk="0" fontAlgn="base" hangingPunct="0">
              <a:spcBef>
                <a:spcPct val="0"/>
              </a:spcBef>
              <a:spcAft>
                <a:spcPct val="0"/>
              </a:spcAft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49A3D26-E909-7742-AEAB-4D2CE2CB039B}" type="slidenum">
              <a:rPr lang="en-US" sz="1200">
                <a:solidFill>
                  <a:srgbClr val="000000"/>
                </a:solidFill>
                <a:latin typeface="Times New Roman" charset="0"/>
                <a:cs typeface="DejaVu Sans" charset="0"/>
              </a:rPr>
              <a:pPr eaLnBrk="1" hangingPunct="1"/>
              <a:t>13</a:t>
            </a:fld>
            <a:endParaRPr lang="en-US" sz="1200">
              <a:solidFill>
                <a:srgbClr val="000000"/>
              </a:solidFill>
              <a:latin typeface="Times New Roman" charset="0"/>
              <a:cs typeface="DejaVu Sans" charset="0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3884906" y="8686409"/>
            <a:ext cx="2973094" cy="457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506" tIns="45576" rIns="91506" bIns="45576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3E0A2357-0A89-A349-B121-FBEC2640B9D1}" type="slidenum">
              <a:rPr lang="en-US" sz="1200">
                <a:solidFill>
                  <a:srgbClr val="FFFFFF"/>
                </a:solidFill>
              </a:rPr>
              <a:pPr algn="r" eaLnBrk="1" hangingPunct="1"/>
              <a:t>13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31748" name="Text Box 2"/>
          <p:cNvSpPr txBox="1">
            <a:spLocks noChangeArrowheads="1"/>
          </p:cNvSpPr>
          <p:nvPr/>
        </p:nvSpPr>
        <p:spPr bwMode="auto">
          <a:xfrm>
            <a:off x="1155685" y="685605"/>
            <a:ext cx="4548182" cy="342958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31749" name="Text Box 3"/>
          <p:cNvSpPr>
            <a:spLocks noGrp="1" noChangeArrowheads="1"/>
          </p:cNvSpPr>
          <p:nvPr>
            <p:ph type="body"/>
          </p:nvPr>
        </p:nvSpPr>
        <p:spPr>
          <a:xfrm>
            <a:off x="686576" y="4344767"/>
            <a:ext cx="5486400" cy="411519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442"/>
              </a:spcBef>
              <a:tabLst>
                <a:tab pos="0" algn="l"/>
                <a:tab pos="448696" algn="l"/>
                <a:tab pos="897392" algn="l"/>
                <a:tab pos="1346088" algn="l"/>
                <a:tab pos="1794784" algn="l"/>
                <a:tab pos="2243480" algn="l"/>
                <a:tab pos="2692176" algn="l"/>
                <a:tab pos="3140873" algn="l"/>
                <a:tab pos="3589569" algn="l"/>
                <a:tab pos="4038265" algn="l"/>
                <a:tab pos="4486961" algn="l"/>
                <a:tab pos="4935657" algn="l"/>
                <a:tab pos="5384353" algn="l"/>
                <a:tab pos="5833049" algn="l"/>
                <a:tab pos="6281745" algn="l"/>
                <a:tab pos="6730441" algn="l"/>
                <a:tab pos="7179137" algn="l"/>
                <a:tab pos="7627833" algn="l"/>
                <a:tab pos="8076529" algn="l"/>
                <a:tab pos="8525226" algn="l"/>
                <a:tab pos="8973922" algn="l"/>
              </a:tabLst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Also : single and master constructs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226195" indent="-36777499" eaLnBrk="0" hangingPunct="0"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48696" eaLnBrk="0" fontAlgn="base" hangingPunct="0">
              <a:spcBef>
                <a:spcPct val="0"/>
              </a:spcBef>
              <a:spcAft>
                <a:spcPct val="0"/>
              </a:spcAft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897392" eaLnBrk="0" fontAlgn="base" hangingPunct="0">
              <a:spcBef>
                <a:spcPct val="0"/>
              </a:spcBef>
              <a:spcAft>
                <a:spcPct val="0"/>
              </a:spcAft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46088" eaLnBrk="0" fontAlgn="base" hangingPunct="0">
              <a:spcBef>
                <a:spcPct val="0"/>
              </a:spcBef>
              <a:spcAft>
                <a:spcPct val="0"/>
              </a:spcAft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794784" eaLnBrk="0" fontAlgn="base" hangingPunct="0">
              <a:spcBef>
                <a:spcPct val="0"/>
              </a:spcBef>
              <a:spcAft>
                <a:spcPct val="0"/>
              </a:spcAft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DFD9C1FE-A3AD-4C2B-8902-E37E42F90B13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14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3884906" y="8686409"/>
            <a:ext cx="2973094" cy="457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506" tIns="45576" rIns="91506" bIns="45576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501440BF-6BB5-487A-A8FB-063A89B0911F}" type="slidenum">
              <a:rPr lang="en-US" sz="1200">
                <a:solidFill>
                  <a:srgbClr val="FFFFFF"/>
                </a:solidFill>
              </a:rPr>
              <a:pPr algn="r" eaLnBrk="1" hangingPunct="1"/>
              <a:t>14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33796" name="Text Box 2"/>
          <p:cNvSpPr txBox="1">
            <a:spLocks noChangeArrowheads="1"/>
          </p:cNvSpPr>
          <p:nvPr/>
        </p:nvSpPr>
        <p:spPr bwMode="auto">
          <a:xfrm>
            <a:off x="1112192" y="674673"/>
            <a:ext cx="4580802" cy="345457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33797" name="Text Box 3"/>
          <p:cNvSpPr>
            <a:spLocks noGrp="1" noChangeArrowheads="1"/>
          </p:cNvSpPr>
          <p:nvPr>
            <p:ph type="body"/>
          </p:nvPr>
        </p:nvSpPr>
        <p:spPr>
          <a:xfrm>
            <a:off x="897831" y="4354137"/>
            <a:ext cx="5084085" cy="413080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386" tIns="44516" rIns="89386" bIns="44516"/>
          <a:lstStyle/>
          <a:p>
            <a:pPr>
              <a:spcBef>
                <a:spcPct val="0"/>
              </a:spcBef>
              <a:tabLst>
                <a:tab pos="0" algn="l"/>
                <a:tab pos="448696" algn="l"/>
                <a:tab pos="897392" algn="l"/>
                <a:tab pos="1346088" algn="l"/>
                <a:tab pos="1794784" algn="l"/>
                <a:tab pos="2243480" algn="l"/>
                <a:tab pos="2692176" algn="l"/>
                <a:tab pos="3140873" algn="l"/>
                <a:tab pos="3589569" algn="l"/>
                <a:tab pos="4038265" algn="l"/>
                <a:tab pos="4486961" algn="l"/>
                <a:tab pos="4935657" algn="l"/>
                <a:tab pos="5384353" algn="l"/>
                <a:tab pos="5833049" algn="l"/>
                <a:tab pos="6281745" algn="l"/>
                <a:tab pos="6730441" algn="l"/>
                <a:tab pos="7179137" algn="l"/>
                <a:tab pos="7627833" algn="l"/>
                <a:tab pos="8076529" algn="l"/>
                <a:tab pos="8525226" algn="l"/>
                <a:tab pos="8973922" algn="l"/>
              </a:tabLst>
            </a:pPr>
            <a:r>
              <a:rPr lang="en-US" sz="2000" b="1">
                <a:latin typeface="Arial" charset="0"/>
                <a:ea typeface="ＭＳ Ｐゴシック" charset="-128"/>
              </a:rPr>
              <a:t>Suggestion: Use !$OMP starting in column 1 for F77 and F90.</a:t>
            </a:r>
          </a:p>
          <a:p>
            <a:pPr>
              <a:spcBef>
                <a:spcPts val="736"/>
              </a:spcBef>
              <a:tabLst>
                <a:tab pos="0" algn="l"/>
                <a:tab pos="448696" algn="l"/>
                <a:tab pos="897392" algn="l"/>
                <a:tab pos="1346088" algn="l"/>
                <a:tab pos="1794784" algn="l"/>
                <a:tab pos="2243480" algn="l"/>
                <a:tab pos="2692176" algn="l"/>
                <a:tab pos="3140873" algn="l"/>
                <a:tab pos="3589569" algn="l"/>
                <a:tab pos="4038265" algn="l"/>
                <a:tab pos="4486961" algn="l"/>
                <a:tab pos="4935657" algn="l"/>
                <a:tab pos="5384353" algn="l"/>
                <a:tab pos="5833049" algn="l"/>
                <a:tab pos="6281745" algn="l"/>
                <a:tab pos="6730441" algn="l"/>
                <a:tab pos="7179137" algn="l"/>
                <a:tab pos="7627833" algn="l"/>
                <a:tab pos="8076529" algn="l"/>
                <a:tab pos="8525226" algn="l"/>
                <a:tab pos="8973922" algn="l"/>
              </a:tabLst>
            </a:pPr>
            <a:endParaRPr lang="en-US" sz="2000" b="1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226195" indent="-36777499" eaLnBrk="0" hangingPunct="0"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48696" eaLnBrk="0" fontAlgn="base" hangingPunct="0">
              <a:spcBef>
                <a:spcPct val="0"/>
              </a:spcBef>
              <a:spcAft>
                <a:spcPct val="0"/>
              </a:spcAft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897392" eaLnBrk="0" fontAlgn="base" hangingPunct="0">
              <a:spcBef>
                <a:spcPct val="0"/>
              </a:spcBef>
              <a:spcAft>
                <a:spcPct val="0"/>
              </a:spcAft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46088" eaLnBrk="0" fontAlgn="base" hangingPunct="0">
              <a:spcBef>
                <a:spcPct val="0"/>
              </a:spcBef>
              <a:spcAft>
                <a:spcPct val="0"/>
              </a:spcAft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794784" eaLnBrk="0" fontAlgn="base" hangingPunct="0">
              <a:spcBef>
                <a:spcPct val="0"/>
              </a:spcBef>
              <a:spcAft>
                <a:spcPct val="0"/>
              </a:spcAft>
              <a:tabLst>
                <a:tab pos="710435" algn="l"/>
                <a:tab pos="1420871" algn="l"/>
                <a:tab pos="2131306" algn="l"/>
                <a:tab pos="284174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FFA378F3-2326-4B89-8851-BB5E33C1C5F4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17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3884906" y="8686409"/>
            <a:ext cx="2973094" cy="457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506" tIns="45576" rIns="91506" bIns="45576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6D32B4E3-D592-4670-AAFC-EFA54142A77A}" type="slidenum">
              <a:rPr lang="en-US" sz="1200">
                <a:solidFill>
                  <a:srgbClr val="FFFFFF"/>
                </a:solidFill>
              </a:rPr>
              <a:pPr algn="r" eaLnBrk="1" hangingPunct="1"/>
              <a:t>17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44036" name="Text Box 2"/>
          <p:cNvSpPr txBox="1">
            <a:spLocks noChangeArrowheads="1"/>
          </p:cNvSpPr>
          <p:nvPr/>
        </p:nvSpPr>
        <p:spPr bwMode="auto">
          <a:xfrm>
            <a:off x="1155685" y="685605"/>
            <a:ext cx="4548182" cy="342958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44037" name="Text Box 3"/>
          <p:cNvSpPr>
            <a:spLocks noGrp="1" noChangeArrowheads="1"/>
          </p:cNvSpPr>
          <p:nvPr>
            <p:ph type="body"/>
          </p:nvPr>
        </p:nvSpPr>
        <p:spPr>
          <a:xfrm>
            <a:off x="686576" y="4344767"/>
            <a:ext cx="5486400" cy="411519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442"/>
              </a:spcBef>
              <a:tabLst>
                <a:tab pos="0" algn="l"/>
                <a:tab pos="448696" algn="l"/>
                <a:tab pos="897392" algn="l"/>
                <a:tab pos="1346088" algn="l"/>
                <a:tab pos="1794784" algn="l"/>
                <a:tab pos="2243480" algn="l"/>
                <a:tab pos="2692176" algn="l"/>
                <a:tab pos="3140873" algn="l"/>
                <a:tab pos="3589569" algn="l"/>
                <a:tab pos="4038265" algn="l"/>
                <a:tab pos="4486961" algn="l"/>
                <a:tab pos="4935657" algn="l"/>
                <a:tab pos="5384353" algn="l"/>
                <a:tab pos="5833049" algn="l"/>
                <a:tab pos="6281745" algn="l"/>
                <a:tab pos="6730441" algn="l"/>
                <a:tab pos="7179137" algn="l"/>
                <a:tab pos="7627833" algn="l"/>
                <a:tab pos="8076529" algn="l"/>
                <a:tab pos="8525226" algn="l"/>
                <a:tab pos="8973922" algn="l"/>
              </a:tabLst>
            </a:pPr>
            <a:r>
              <a:rPr lang="en-US" smtClean="0">
                <a:latin typeface="Arial" charset="0"/>
                <a:ea typeface="ＭＳ Ｐゴシック" charset="-128"/>
              </a:rPr>
              <a:t>User is responsible to split work load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1369994" y="0"/>
            <a:ext cx="7316805" cy="11700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>
                <a:solidFill>
                  <a:schemeClr val="bg1"/>
                </a:solidFill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369816"/>
            <a:ext cx="8229600" cy="47563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fld id="{88BF2BDD-884F-2749-B3CA-B6857DC5DA5C}" type="datetimeFigureOut">
              <a:rPr lang="en-US" smtClean="0"/>
              <a:t>10/7/15</a:t>
            </a:fld>
            <a:endParaRPr lang="en-US"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lang="en-US"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fld id="{58FD75AE-84CA-A44E-97EF-85641015A6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marR="0" indent="0" algn="ctr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fld id="{88BF2BDD-884F-2749-B3CA-B6857DC5DA5C}" type="datetimeFigureOut">
              <a:rPr lang="en-US" smtClean="0"/>
              <a:t>10/7/15</a:t>
            </a:fld>
            <a:endParaRPr lang="en-US"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lang="en-US"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fld id="{58FD75AE-84CA-A44E-97EF-85641015A6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fld id="{88BF2BDD-884F-2749-B3CA-B6857DC5DA5C}" type="datetimeFigureOut">
              <a:rPr lang="en-US" smtClean="0"/>
              <a:t>10/7/15</a:t>
            </a:fld>
            <a:endParaRPr lang="en-US"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lang="en-US"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fld id="{58FD75AE-84CA-A44E-97EF-85641015A66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3651278" y="62058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587DE7-CEAF-B042-882F-4A99A37E1F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1369994" y="0"/>
            <a:ext cx="7316805" cy="11700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>
                <a:solidFill>
                  <a:schemeClr val="bg1"/>
                </a:solidFill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fld id="{88BF2BDD-884F-2749-B3CA-B6857DC5DA5C}" type="datetimeFigureOut">
              <a:rPr lang="en-US" smtClean="0"/>
              <a:t>10/7/15</a:t>
            </a:fld>
            <a:endParaRPr lang="en-US"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lang="en-US"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fld id="{58FD75AE-84CA-A44E-97EF-85641015A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457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0498" y="0"/>
            <a:ext cx="7336301" cy="117347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BF2BDD-884F-2749-B3CA-B6857DC5DA5C}" type="datetimeFigureOut">
              <a:rPr lang="en-US" smtClean="0"/>
              <a:t>10/7/15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FD75AE-84CA-A44E-97EF-85641015A66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3651278" y="62058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587DE7-CEAF-B042-882F-4A99A37E1F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1369994" y="0"/>
            <a:ext cx="7316805" cy="11700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>
                <a:solidFill>
                  <a:schemeClr val="bg1"/>
                </a:solidFill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fld id="{88BF2BDD-884F-2749-B3CA-B6857DC5DA5C}" type="datetimeFigureOut">
              <a:rPr lang="en-US" smtClean="0"/>
              <a:t>10/7/15</a:t>
            </a:fld>
            <a:endParaRPr lang="en-US"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lang="en-US"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fld id="{58FD75AE-84CA-A44E-97EF-85641015A66B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272352"/>
              </p:ext>
            </p:extLst>
          </p:nvPr>
        </p:nvGraphicFramePr>
        <p:xfrm>
          <a:off x="457198" y="1343336"/>
          <a:ext cx="8229600" cy="48006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6000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00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00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000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00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00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000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000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7534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814417-ECC8-1848-AA5C-70FA6E0B515D}" type="datetimeFigureOut">
              <a:rPr lang="en-US" smtClean="0"/>
              <a:pPr/>
              <a:t>10/7/15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587DE7-CEAF-B042-882F-4A99A37E1F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0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814417-ECC8-1848-AA5C-70FA6E0B515D}" type="datetimeFigureOut">
              <a:rPr lang="en-US" smtClean="0"/>
              <a:pPr/>
              <a:t>10/7/15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587DE7-CEAF-B042-882F-4A99A37E1F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91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.png"/><Relationship Id="rId1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3376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-6743" y="-4840"/>
            <a:ext cx="1176337" cy="118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638" y="6248400"/>
            <a:ext cx="9229726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4827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computing.llnl.gov/tutorials/openMP/exercise.html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openmp.org/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8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mp.org/mp-documents/OpenMP4.0.0.pdf" TargetMode="External"/><Relationship Id="rId4" Type="http://schemas.openxmlformats.org/officeDocument/2006/relationships/hyperlink" Target="https://computing.llnl.gov/tutorials/openMP/exercise.html" TargetMode="External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arc.vt.edu/openmp" TargetMode="Externa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/>
          </p:cNvSpPr>
          <p:nvPr/>
        </p:nvSpPr>
        <p:spPr bwMode="auto">
          <a:xfrm>
            <a:off x="612775" y="3429000"/>
            <a:ext cx="6553200" cy="2895600"/>
          </a:xfrm>
          <a:prstGeom prst="rect">
            <a:avLst/>
          </a:prstGeom>
          <a:solidFill>
            <a:srgbClr val="AB8C0A">
              <a:alpha val="14902"/>
            </a:srgbClr>
          </a:solidFill>
          <a:ln w="9525">
            <a:solidFill>
              <a:srgbClr val="C9C9C9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/>
          </p:cNvSpPr>
          <p:nvPr/>
        </p:nvSpPr>
        <p:spPr bwMode="auto">
          <a:xfrm>
            <a:off x="608013" y="838200"/>
            <a:ext cx="2413000" cy="838200"/>
          </a:xfrm>
          <a:prstGeom prst="rect">
            <a:avLst/>
          </a:prstGeom>
          <a:solidFill>
            <a:schemeClr val="bg1"/>
          </a:solidFill>
          <a:ln w="9525">
            <a:solidFill>
              <a:srgbClr val="C9C9C9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4648200"/>
            <a:ext cx="6019800" cy="1219200"/>
          </a:xfrm>
          <a:effectLst/>
        </p:spPr>
        <p:txBody>
          <a:bodyPr anchor="t">
            <a:normAutofit fontScale="90000"/>
          </a:bodyPr>
          <a:lstStyle>
            <a:lvl1pPr>
              <a:lnSpc>
                <a:spcPct val="90000"/>
              </a:lnSpc>
              <a:defRPr sz="4000"/>
            </a:lvl1pPr>
          </a:lstStyle>
          <a:p>
            <a:pPr algn="l"/>
            <a:r>
              <a:rPr lang="en-US" dirty="0" smtClean="0"/>
              <a:t>Shared-Memory Programming in </a:t>
            </a:r>
            <a:r>
              <a:rPr lang="en-US" dirty="0" err="1" smtClean="0"/>
              <a:t>OpenMP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5791200"/>
            <a:ext cx="4267200" cy="381000"/>
          </a:xfrm>
        </p:spPr>
        <p:txBody>
          <a:bodyPr>
            <a:normAutofit fontScale="77500" lnSpcReduction="20000"/>
          </a:bodyPr>
          <a:lstStyle>
            <a:lvl1pPr marL="0" indent="0">
              <a:buFontTx/>
              <a:buNone/>
              <a:defRPr sz="2000">
                <a:latin typeface="Arial Narrow" pitchFamily="116" charset="0"/>
              </a:defRPr>
            </a:lvl1pPr>
          </a:lstStyle>
          <a:p>
            <a:pPr algn="l"/>
            <a:r>
              <a:rPr lang="en-US" dirty="0" smtClean="0"/>
              <a:t>Advanced Research Computing</a:t>
            </a:r>
            <a:endParaRPr lang="en-US" dirty="0"/>
          </a:p>
        </p:txBody>
      </p:sp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2"/>
          <a:srcRect l="3647" t="24571" r="270" b="24667"/>
          <a:stretch>
            <a:fillRect/>
          </a:stretch>
        </p:blipFill>
        <p:spPr bwMode="auto">
          <a:xfrm>
            <a:off x="612775" y="1600200"/>
            <a:ext cx="8534400" cy="2940050"/>
          </a:xfrm>
          <a:prstGeom prst="rect">
            <a:avLst/>
          </a:prstGeom>
          <a:noFill/>
          <a:ln w="9525">
            <a:solidFill>
              <a:srgbClr val="C9C9C9"/>
            </a:solidFill>
            <a:miter lim="800000"/>
            <a:headEnd/>
            <a:tailEnd/>
          </a:ln>
        </p:spPr>
      </p:pic>
      <p:pic>
        <p:nvPicPr>
          <p:cNvPr id="12" name="Picture 11" descr="vt-logo-transparent-1200x2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06" y="972070"/>
            <a:ext cx="2228098" cy="47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691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How do threads communicate?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39725" indent="-339725" eaLnBrk="1" hangingPunct="1">
              <a:spcBef>
                <a:spcPts val="750"/>
              </a:spcBef>
              <a:spcAft>
                <a:spcPts val="1200"/>
              </a:spcAft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700" dirty="0">
                <a:solidFill>
                  <a:srgbClr val="000000"/>
                </a:solidFill>
                <a:latin typeface="Calibri" charset="0"/>
                <a:ea typeface="ＭＳ Ｐゴシック" charset="0"/>
              </a:rPr>
              <a:t>Every thread has access to “global” memory  (shared). Each thread has access to a stack memory (private).</a:t>
            </a:r>
          </a:p>
          <a:p>
            <a:pPr marL="339725" indent="-339725" eaLnBrk="1" hangingPunct="1">
              <a:spcBef>
                <a:spcPts val="750"/>
              </a:spcBef>
              <a:spcAft>
                <a:spcPts val="1200"/>
              </a:spcAft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700" dirty="0">
                <a:solidFill>
                  <a:srgbClr val="000000"/>
                </a:solidFill>
                <a:latin typeface="Calibri" charset="0"/>
                <a:ea typeface="ＭＳ Ｐゴシック" charset="0"/>
              </a:rPr>
              <a:t>Use shared memory to communicate between threads.</a:t>
            </a:r>
          </a:p>
          <a:p>
            <a:pPr marL="339725" indent="-339725" eaLnBrk="1" hangingPunct="1">
              <a:spcBef>
                <a:spcPts val="750"/>
              </a:spcBef>
              <a:spcAft>
                <a:spcPts val="1200"/>
              </a:spcAft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700" dirty="0">
                <a:solidFill>
                  <a:srgbClr val="000000"/>
                </a:solidFill>
                <a:latin typeface="Calibri" charset="0"/>
                <a:ea typeface="ＭＳ Ｐゴシック" charset="0"/>
              </a:rPr>
              <a:t>Simultaneous updates to shared memory can create a </a:t>
            </a:r>
            <a:r>
              <a:rPr lang="en-US" sz="2700" i="1" dirty="0">
                <a:solidFill>
                  <a:srgbClr val="FF0000"/>
                </a:solidFill>
                <a:latin typeface="Calibri" charset="0"/>
                <a:ea typeface="ＭＳ Ｐゴシック" charset="0"/>
              </a:rPr>
              <a:t>race condition</a:t>
            </a:r>
            <a:r>
              <a:rPr lang="en-US" sz="2700" dirty="0">
                <a:solidFill>
                  <a:srgbClr val="000000"/>
                </a:solidFill>
                <a:latin typeface="Calibri" charset="0"/>
                <a:ea typeface="ＭＳ Ｐゴシック" charset="0"/>
              </a:rPr>
              <a:t>. Results change with different thread scheduling.</a:t>
            </a:r>
          </a:p>
          <a:p>
            <a:pPr marL="339725" indent="-339725" eaLnBrk="1" hangingPunct="1">
              <a:spcBef>
                <a:spcPts val="750"/>
              </a:spcBef>
              <a:spcAft>
                <a:spcPts val="1200"/>
              </a:spcAft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700" dirty="0">
                <a:solidFill>
                  <a:srgbClr val="000000"/>
                </a:solidFill>
                <a:latin typeface="Calibri" charset="0"/>
                <a:ea typeface="ＭＳ Ｐゴシック" charset="0"/>
              </a:rPr>
              <a:t>Use mutual exclusion to avoid data sharing  - but don’t use too many because this will serialize performance.</a:t>
            </a:r>
          </a:p>
          <a:p>
            <a:pPr marL="339725" indent="-339725" eaLnBrk="1" hangingPunct="1">
              <a:lnSpc>
                <a:spcPct val="80000"/>
              </a:lnSpc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US" sz="2700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98855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Race Conditions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229600" cy="639762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Example: Two </a:t>
            </a:r>
            <a:r>
              <a:rPr lang="en-US" dirty="0" smtClean="0"/>
              <a:t>threads (“T1” &amp; “T2”) </a:t>
            </a:r>
            <a:r>
              <a:rPr lang="en-US" dirty="0"/>
              <a:t>increment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x=0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Start: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x=0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T1 reads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x=0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T1 calculates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x=0+1=1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T1 writes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x=1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T2 reads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x=1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T2 calculates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x=1+1=2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T2 writes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x=2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Result: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x=2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Start: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x=0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T1 reads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x=0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T2 reads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x=0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T1 calculates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x=0+1=1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T2 calculates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x=0+1=1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T1 writes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x=1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T2 writes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x=1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Result: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x=1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534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OpenMP</a:t>
            </a:r>
            <a:r>
              <a:rPr lang="en-US" dirty="0" smtClean="0"/>
              <a:t> Basics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5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AutoShape 3"/>
          <p:cNvSpPr>
            <a:spLocks noChangeArrowheads="1"/>
          </p:cNvSpPr>
          <p:nvPr/>
        </p:nvSpPr>
        <p:spPr bwMode="auto">
          <a:xfrm>
            <a:off x="3200400" y="1312330"/>
            <a:ext cx="2847975" cy="785813"/>
          </a:xfrm>
          <a:prstGeom prst="flowChartProcess">
            <a:avLst/>
          </a:prstGeom>
          <a:noFill/>
          <a:ln w="2844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 err="1">
                <a:solidFill>
                  <a:srgbClr val="000000"/>
                </a:solidFill>
              </a:rPr>
              <a:t>OpenMP</a:t>
            </a:r>
            <a:r>
              <a:rPr lang="en-US" sz="2000" dirty="0">
                <a:solidFill>
                  <a:srgbClr val="000000"/>
                </a:solidFill>
              </a:rPr>
              <a:t> language 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extensions</a:t>
            </a:r>
          </a:p>
        </p:txBody>
      </p:sp>
      <p:sp>
        <p:nvSpPr>
          <p:cNvPr id="30724" name="AutoShape 4"/>
          <p:cNvSpPr>
            <a:spLocks noChangeArrowheads="1"/>
          </p:cNvSpPr>
          <p:nvPr/>
        </p:nvSpPr>
        <p:spPr bwMode="auto">
          <a:xfrm>
            <a:off x="322262" y="2915705"/>
            <a:ext cx="1503363" cy="863600"/>
          </a:xfrm>
          <a:prstGeom prst="flowChartProcess">
            <a:avLst/>
          </a:prstGeom>
          <a:noFill/>
          <a:ln w="2844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>
                <a:solidFill>
                  <a:srgbClr val="000000"/>
                </a:solidFill>
              </a:rPr>
              <a:t>parallel control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>
                <a:solidFill>
                  <a:srgbClr val="000000"/>
                </a:solidFill>
              </a:rPr>
              <a:t>structures</a:t>
            </a:r>
          </a:p>
        </p:txBody>
      </p:sp>
      <p:sp>
        <p:nvSpPr>
          <p:cNvPr id="30725" name="AutoShape 5"/>
          <p:cNvSpPr>
            <a:spLocks noChangeArrowheads="1"/>
          </p:cNvSpPr>
          <p:nvPr/>
        </p:nvSpPr>
        <p:spPr bwMode="auto">
          <a:xfrm>
            <a:off x="3765574" y="2993492"/>
            <a:ext cx="1344613" cy="785813"/>
          </a:xfrm>
          <a:prstGeom prst="flowChartProcess">
            <a:avLst/>
          </a:prstGeom>
          <a:noFill/>
          <a:ln w="2844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000000"/>
                </a:solidFill>
              </a:rPr>
              <a:t>data 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000000"/>
                </a:solidFill>
              </a:rPr>
              <a:t>environment</a:t>
            </a:r>
          </a:p>
        </p:txBody>
      </p:sp>
      <p:sp>
        <p:nvSpPr>
          <p:cNvPr id="30726" name="AutoShape 6"/>
          <p:cNvSpPr>
            <a:spLocks noChangeArrowheads="1"/>
          </p:cNvSpPr>
          <p:nvPr/>
        </p:nvSpPr>
        <p:spPr bwMode="auto">
          <a:xfrm>
            <a:off x="5355881" y="2926817"/>
            <a:ext cx="1503363" cy="863600"/>
          </a:xfrm>
          <a:prstGeom prst="flowChartProcess">
            <a:avLst/>
          </a:prstGeom>
          <a:noFill/>
          <a:ln w="2844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>
                <a:solidFill>
                  <a:srgbClr val="000000"/>
                </a:solidFill>
              </a:rPr>
              <a:t>synchronization</a:t>
            </a:r>
          </a:p>
        </p:txBody>
      </p:sp>
      <p:sp>
        <p:nvSpPr>
          <p:cNvPr id="30727" name="AutoShape 7"/>
          <p:cNvSpPr>
            <a:spLocks noChangeArrowheads="1"/>
          </p:cNvSpPr>
          <p:nvPr/>
        </p:nvSpPr>
        <p:spPr bwMode="auto">
          <a:xfrm>
            <a:off x="322262" y="4176181"/>
            <a:ext cx="1582738" cy="1808162"/>
          </a:xfrm>
          <a:prstGeom prst="flowChartDocument">
            <a:avLst/>
          </a:prstGeom>
          <a:noFill/>
          <a:ln w="2844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>
              <a:buClr>
                <a:srgbClr val="000066"/>
              </a:buClr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0066"/>
                </a:solidFill>
              </a:rPr>
              <a:t> </a:t>
            </a:r>
            <a:r>
              <a:rPr lang="en-US" sz="1200" dirty="0">
                <a:solidFill>
                  <a:srgbClr val="000000"/>
                </a:solidFill>
              </a:rPr>
              <a:t>governs flow of </a:t>
            </a:r>
          </a:p>
          <a:p>
            <a:pPr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control in the </a:t>
            </a:r>
          </a:p>
          <a:p>
            <a:pPr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program</a:t>
            </a:r>
          </a:p>
          <a:p>
            <a:pPr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200" dirty="0">
              <a:solidFill>
                <a:srgbClr val="000066"/>
              </a:solidFill>
            </a:endParaRPr>
          </a:p>
          <a:p>
            <a:pPr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200" b="1" dirty="0">
              <a:solidFill>
                <a:srgbClr val="000066"/>
              </a:solidFill>
              <a:latin typeface="Courier New" charset="0"/>
            </a:endParaRPr>
          </a:p>
          <a:p>
            <a:pPr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b="1" dirty="0">
                <a:solidFill>
                  <a:srgbClr val="990000"/>
                </a:solidFill>
                <a:latin typeface="Courier New" charset="0"/>
              </a:rPr>
              <a:t>parallel</a:t>
            </a:r>
            <a:r>
              <a:rPr lang="en-US" sz="1200" dirty="0">
                <a:solidFill>
                  <a:srgbClr val="000066"/>
                </a:solidFill>
              </a:rPr>
              <a:t> </a:t>
            </a:r>
            <a:r>
              <a:rPr lang="en-US" sz="1200" dirty="0">
                <a:solidFill>
                  <a:srgbClr val="000000"/>
                </a:solidFill>
              </a:rPr>
              <a:t>directive</a:t>
            </a:r>
          </a:p>
          <a:p>
            <a:pPr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30728" name="AutoShape 8"/>
          <p:cNvSpPr>
            <a:spLocks noChangeArrowheads="1"/>
          </p:cNvSpPr>
          <p:nvPr/>
        </p:nvSpPr>
        <p:spPr bwMode="auto">
          <a:xfrm>
            <a:off x="3686199" y="4098393"/>
            <a:ext cx="1503363" cy="1885950"/>
          </a:xfrm>
          <a:prstGeom prst="flowChartDocument">
            <a:avLst/>
          </a:prstGeom>
          <a:noFill/>
          <a:ln w="2844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>
              <a:buClr>
                <a:srgbClr val="000066"/>
              </a:buClr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0066"/>
                </a:solidFill>
              </a:rPr>
              <a:t> </a:t>
            </a:r>
            <a:r>
              <a:rPr lang="en-US" sz="1200" dirty="0">
                <a:solidFill>
                  <a:srgbClr val="000000"/>
                </a:solidFill>
              </a:rPr>
              <a:t>specifies</a:t>
            </a:r>
          </a:p>
          <a:p>
            <a:pPr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variables as </a:t>
            </a:r>
          </a:p>
          <a:p>
            <a:pPr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shared or private</a:t>
            </a:r>
          </a:p>
          <a:p>
            <a:pPr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200" dirty="0">
              <a:solidFill>
                <a:srgbClr val="000066"/>
              </a:solidFill>
            </a:endParaRPr>
          </a:p>
          <a:p>
            <a:pPr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b="1" dirty="0">
                <a:solidFill>
                  <a:srgbClr val="990000"/>
                </a:solidFill>
                <a:latin typeface="Courier New" charset="0"/>
              </a:rPr>
              <a:t>shared</a:t>
            </a:r>
            <a:r>
              <a:rPr lang="en-US" sz="1200" dirty="0">
                <a:solidFill>
                  <a:srgbClr val="000066"/>
                </a:solidFill>
              </a:rPr>
              <a:t> </a:t>
            </a:r>
            <a:r>
              <a:rPr lang="en-US" sz="1200" dirty="0">
                <a:solidFill>
                  <a:srgbClr val="000000"/>
                </a:solidFill>
              </a:rPr>
              <a:t>and </a:t>
            </a:r>
          </a:p>
          <a:p>
            <a:pPr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b="1" dirty="0">
                <a:solidFill>
                  <a:srgbClr val="990000"/>
                </a:solidFill>
                <a:latin typeface="Courier New" charset="0"/>
              </a:rPr>
              <a:t>private</a:t>
            </a:r>
          </a:p>
          <a:p>
            <a:pPr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clauses</a:t>
            </a:r>
          </a:p>
        </p:txBody>
      </p:sp>
      <p:sp>
        <p:nvSpPr>
          <p:cNvPr id="30729" name="AutoShape 9"/>
          <p:cNvSpPr>
            <a:spLocks noChangeArrowheads="1"/>
          </p:cNvSpPr>
          <p:nvPr/>
        </p:nvSpPr>
        <p:spPr bwMode="auto">
          <a:xfrm>
            <a:off x="5296693" y="4098393"/>
            <a:ext cx="1503363" cy="1885950"/>
          </a:xfrm>
          <a:prstGeom prst="flowChartDocument">
            <a:avLst/>
          </a:prstGeom>
          <a:noFill/>
          <a:ln w="2844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>
              <a:buClr>
                <a:srgbClr val="000066"/>
              </a:buClr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dirty="0">
                <a:solidFill>
                  <a:srgbClr val="000066"/>
                </a:solidFill>
              </a:rPr>
              <a:t> </a:t>
            </a:r>
            <a:r>
              <a:rPr lang="en-US" sz="1200" dirty="0">
                <a:solidFill>
                  <a:srgbClr val="000000"/>
                </a:solidFill>
              </a:rPr>
              <a:t>coordinates thread </a:t>
            </a:r>
          </a:p>
          <a:p>
            <a:pPr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execution</a:t>
            </a:r>
          </a:p>
          <a:p>
            <a:pPr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200" dirty="0">
              <a:solidFill>
                <a:srgbClr val="000066"/>
              </a:solidFill>
            </a:endParaRPr>
          </a:p>
          <a:p>
            <a:pPr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200" dirty="0">
              <a:solidFill>
                <a:srgbClr val="000066"/>
              </a:solidFill>
            </a:endParaRPr>
          </a:p>
          <a:p>
            <a:pPr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b="1" dirty="0">
                <a:solidFill>
                  <a:srgbClr val="990000"/>
                </a:solidFill>
                <a:latin typeface="Courier New" charset="0"/>
              </a:rPr>
              <a:t>critical</a:t>
            </a:r>
            <a:r>
              <a:rPr lang="en-US" sz="1200" b="1" dirty="0">
                <a:solidFill>
                  <a:srgbClr val="000066"/>
                </a:solidFill>
                <a:latin typeface="Courier New" charset="0"/>
              </a:rPr>
              <a:t> </a:t>
            </a:r>
            <a:r>
              <a:rPr lang="en-US" sz="1200" dirty="0">
                <a:solidFill>
                  <a:srgbClr val="000000"/>
                </a:solidFill>
              </a:rPr>
              <a:t>and</a:t>
            </a:r>
            <a:r>
              <a:rPr lang="en-US" sz="1200" dirty="0">
                <a:solidFill>
                  <a:srgbClr val="000066"/>
                </a:solidFill>
              </a:rPr>
              <a:t> </a:t>
            </a:r>
          </a:p>
          <a:p>
            <a:pPr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b="1" dirty="0">
                <a:solidFill>
                  <a:srgbClr val="990000"/>
                </a:solidFill>
                <a:latin typeface="Courier New" charset="0"/>
              </a:rPr>
              <a:t>atomic</a:t>
            </a:r>
            <a:r>
              <a:rPr lang="en-US" sz="1200" b="1" dirty="0">
                <a:solidFill>
                  <a:srgbClr val="000066"/>
                </a:solidFill>
                <a:latin typeface="Courier New" charset="0"/>
              </a:rPr>
              <a:t> </a:t>
            </a:r>
            <a:r>
              <a:rPr lang="en-US" sz="1200" dirty="0">
                <a:solidFill>
                  <a:srgbClr val="000000"/>
                </a:solidFill>
              </a:rPr>
              <a:t>directives</a:t>
            </a:r>
          </a:p>
          <a:p>
            <a:pPr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b="1" dirty="0">
                <a:solidFill>
                  <a:srgbClr val="990000"/>
                </a:solidFill>
                <a:latin typeface="Courier New" charset="0"/>
              </a:rPr>
              <a:t>barrier</a:t>
            </a:r>
            <a:r>
              <a:rPr lang="en-US" sz="1200" b="1" dirty="0">
                <a:solidFill>
                  <a:srgbClr val="000066"/>
                </a:solidFill>
                <a:latin typeface="Courier New" charset="0"/>
              </a:rPr>
              <a:t> </a:t>
            </a:r>
            <a:r>
              <a:rPr lang="en-US" sz="1200" dirty="0">
                <a:solidFill>
                  <a:srgbClr val="000000"/>
                </a:solidFill>
              </a:rPr>
              <a:t>directive</a:t>
            </a:r>
          </a:p>
        </p:txBody>
      </p:sp>
      <p:sp>
        <p:nvSpPr>
          <p:cNvPr id="30730" name="AutoShape 10"/>
          <p:cNvSpPr>
            <a:spLocks noChangeArrowheads="1"/>
          </p:cNvSpPr>
          <p:nvPr/>
        </p:nvSpPr>
        <p:spPr bwMode="auto">
          <a:xfrm>
            <a:off x="2138140" y="2993492"/>
            <a:ext cx="1344613" cy="785813"/>
          </a:xfrm>
          <a:prstGeom prst="flowChartProcess">
            <a:avLst/>
          </a:prstGeom>
          <a:noFill/>
          <a:ln w="2844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>
                <a:solidFill>
                  <a:srgbClr val="000000"/>
                </a:solidFill>
              </a:rPr>
              <a:t>work sharing</a:t>
            </a:r>
          </a:p>
        </p:txBody>
      </p:sp>
      <p:sp>
        <p:nvSpPr>
          <p:cNvPr id="30731" name="AutoShape 11"/>
          <p:cNvSpPr>
            <a:spLocks noChangeArrowheads="1"/>
          </p:cNvSpPr>
          <p:nvPr/>
        </p:nvSpPr>
        <p:spPr bwMode="auto">
          <a:xfrm>
            <a:off x="2058765" y="4098393"/>
            <a:ext cx="1503363" cy="1808162"/>
          </a:xfrm>
          <a:prstGeom prst="flowChartDocument">
            <a:avLst/>
          </a:prstGeom>
          <a:noFill/>
          <a:ln w="2844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>
              <a:buClr>
                <a:srgbClr val="000066"/>
              </a:buClr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0066"/>
                </a:solidFill>
              </a:rPr>
              <a:t> </a:t>
            </a:r>
            <a:r>
              <a:rPr lang="en-US" sz="1200" dirty="0">
                <a:solidFill>
                  <a:srgbClr val="000000"/>
                </a:solidFill>
              </a:rPr>
              <a:t>distributes work </a:t>
            </a:r>
          </a:p>
          <a:p>
            <a:pPr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among threads</a:t>
            </a:r>
          </a:p>
          <a:p>
            <a:pPr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200" dirty="0">
              <a:solidFill>
                <a:srgbClr val="000000"/>
              </a:solidFill>
            </a:endParaRPr>
          </a:p>
          <a:p>
            <a:pPr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200" b="1" dirty="0">
              <a:solidFill>
                <a:srgbClr val="000066"/>
              </a:solidFill>
              <a:latin typeface="Courier New" charset="0"/>
            </a:endParaRPr>
          </a:p>
          <a:p>
            <a:pPr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b="1" dirty="0">
                <a:solidFill>
                  <a:srgbClr val="990000"/>
                </a:solidFill>
                <a:latin typeface="Courier New" charset="0"/>
              </a:rPr>
              <a:t>do/parallel do </a:t>
            </a:r>
          </a:p>
          <a:p>
            <a:pPr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and</a:t>
            </a:r>
            <a:r>
              <a:rPr lang="en-US" sz="1200" b="1" dirty="0">
                <a:solidFill>
                  <a:srgbClr val="000000"/>
                </a:solidFill>
                <a:latin typeface="Courier New" charset="0"/>
              </a:rPr>
              <a:t> </a:t>
            </a:r>
          </a:p>
          <a:p>
            <a:pPr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b="1" dirty="0">
                <a:solidFill>
                  <a:srgbClr val="990000"/>
                </a:solidFill>
                <a:latin typeface="Courier New" charset="0"/>
              </a:rPr>
              <a:t>Section </a:t>
            </a:r>
            <a:r>
              <a:rPr lang="en-US" sz="1200" dirty="0">
                <a:solidFill>
                  <a:srgbClr val="000000"/>
                </a:solidFill>
              </a:rPr>
              <a:t>directives</a:t>
            </a:r>
          </a:p>
        </p:txBody>
      </p:sp>
      <p:sp>
        <p:nvSpPr>
          <p:cNvPr id="30732" name="AutoShape 12"/>
          <p:cNvSpPr>
            <a:spLocks noChangeArrowheads="1"/>
          </p:cNvSpPr>
          <p:nvPr/>
        </p:nvSpPr>
        <p:spPr bwMode="auto">
          <a:xfrm>
            <a:off x="7162800" y="2915705"/>
            <a:ext cx="1503363" cy="863600"/>
          </a:xfrm>
          <a:prstGeom prst="flowChartProcess">
            <a:avLst/>
          </a:prstGeom>
          <a:noFill/>
          <a:ln w="2844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>
                <a:solidFill>
                  <a:srgbClr val="000000"/>
                </a:solidFill>
              </a:rPr>
              <a:t>runtime 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>
                <a:solidFill>
                  <a:srgbClr val="000000"/>
                </a:solidFill>
              </a:rPr>
              <a:t>functions, </a:t>
            </a:r>
            <a:r>
              <a:rPr lang="en-US" sz="1600" dirty="0" err="1">
                <a:solidFill>
                  <a:srgbClr val="000000"/>
                </a:solidFill>
              </a:rPr>
              <a:t>env</a:t>
            </a:r>
            <a:r>
              <a:rPr lang="en-US" sz="1600" dirty="0">
                <a:solidFill>
                  <a:srgbClr val="000000"/>
                </a:solidFill>
              </a:rPr>
              <a:t>.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>
                <a:solidFill>
                  <a:srgbClr val="000000"/>
                </a:solidFill>
              </a:rPr>
              <a:t>variables</a:t>
            </a:r>
          </a:p>
        </p:txBody>
      </p:sp>
      <p:sp>
        <p:nvSpPr>
          <p:cNvPr id="30733" name="AutoShape 13"/>
          <p:cNvSpPr>
            <a:spLocks noChangeArrowheads="1"/>
          </p:cNvSpPr>
          <p:nvPr/>
        </p:nvSpPr>
        <p:spPr bwMode="auto">
          <a:xfrm>
            <a:off x="6859244" y="4098393"/>
            <a:ext cx="2057400" cy="1885950"/>
          </a:xfrm>
          <a:prstGeom prst="flowChartDocument">
            <a:avLst/>
          </a:prstGeom>
          <a:noFill/>
          <a:ln w="2844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Runtime environment</a:t>
            </a:r>
          </a:p>
          <a:p>
            <a:pPr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200" dirty="0">
              <a:solidFill>
                <a:srgbClr val="000066"/>
              </a:solidFill>
            </a:endParaRPr>
          </a:p>
          <a:p>
            <a:pPr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dirty="0">
                <a:solidFill>
                  <a:srgbClr val="000066"/>
                </a:solidFill>
              </a:rPr>
              <a:t> </a:t>
            </a:r>
          </a:p>
          <a:p>
            <a:pPr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b="1" dirty="0" err="1">
                <a:solidFill>
                  <a:srgbClr val="990000"/>
                </a:solidFill>
                <a:latin typeface="Courier New" charset="0"/>
              </a:rPr>
              <a:t>omp_set_num_threads</a:t>
            </a:r>
            <a:r>
              <a:rPr lang="en-US" sz="1200" b="1" dirty="0">
                <a:solidFill>
                  <a:srgbClr val="990000"/>
                </a:solidFill>
                <a:latin typeface="Courier New" charset="0"/>
              </a:rPr>
              <a:t>()</a:t>
            </a:r>
          </a:p>
          <a:p>
            <a:pPr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b="1" dirty="0" err="1">
                <a:solidFill>
                  <a:srgbClr val="990000"/>
                </a:solidFill>
                <a:latin typeface="Courier New" charset="0"/>
              </a:rPr>
              <a:t>omp_get_thread_num</a:t>
            </a:r>
            <a:r>
              <a:rPr lang="en-US" sz="1200" b="1" dirty="0">
                <a:solidFill>
                  <a:srgbClr val="990000"/>
                </a:solidFill>
                <a:latin typeface="Courier New" charset="0"/>
              </a:rPr>
              <a:t>()</a:t>
            </a:r>
          </a:p>
          <a:p>
            <a:pPr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b="1" dirty="0">
                <a:solidFill>
                  <a:srgbClr val="990000"/>
                </a:solidFill>
                <a:latin typeface="Courier New" charset="0"/>
              </a:rPr>
              <a:t>OMP_NUM_THREADS</a:t>
            </a:r>
          </a:p>
          <a:p>
            <a:pPr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b="1" dirty="0">
                <a:solidFill>
                  <a:srgbClr val="990000"/>
                </a:solidFill>
                <a:latin typeface="Courier New" charset="0"/>
              </a:rPr>
              <a:t>OMP_SCHEDULE</a:t>
            </a:r>
          </a:p>
        </p:txBody>
      </p:sp>
      <p:cxnSp>
        <p:nvCxnSpPr>
          <p:cNvPr id="30734" name="AutoShape 14"/>
          <p:cNvCxnSpPr>
            <a:cxnSpLocks noChangeShapeType="1"/>
            <a:stCxn id="30723" idx="2"/>
            <a:endCxn id="30724" idx="0"/>
          </p:cNvCxnSpPr>
          <p:nvPr/>
        </p:nvCxnSpPr>
        <p:spPr bwMode="auto">
          <a:xfrm flipH="1">
            <a:off x="1073944" y="2098143"/>
            <a:ext cx="3550444" cy="81756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35" name="AutoShape 15"/>
          <p:cNvCxnSpPr>
            <a:cxnSpLocks noChangeShapeType="1"/>
            <a:stCxn id="30723" idx="2"/>
            <a:endCxn id="30730" idx="0"/>
          </p:cNvCxnSpPr>
          <p:nvPr/>
        </p:nvCxnSpPr>
        <p:spPr bwMode="auto">
          <a:xfrm flipH="1">
            <a:off x="2810447" y="2098143"/>
            <a:ext cx="1813941" cy="89534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36" name="AutoShape 16"/>
          <p:cNvCxnSpPr>
            <a:cxnSpLocks noChangeShapeType="1"/>
            <a:stCxn id="30723" idx="2"/>
            <a:endCxn id="30725" idx="0"/>
          </p:cNvCxnSpPr>
          <p:nvPr/>
        </p:nvCxnSpPr>
        <p:spPr bwMode="auto">
          <a:xfrm flipH="1">
            <a:off x="4437881" y="2098143"/>
            <a:ext cx="186507" cy="89534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37" name="AutoShape 17"/>
          <p:cNvCxnSpPr>
            <a:cxnSpLocks noChangeShapeType="1"/>
            <a:stCxn id="30723" idx="2"/>
            <a:endCxn id="30726" idx="0"/>
          </p:cNvCxnSpPr>
          <p:nvPr/>
        </p:nvCxnSpPr>
        <p:spPr bwMode="auto">
          <a:xfrm>
            <a:off x="4624388" y="2098143"/>
            <a:ext cx="1483175" cy="82867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38" name="AutoShape 18"/>
          <p:cNvCxnSpPr>
            <a:cxnSpLocks noChangeShapeType="1"/>
            <a:stCxn id="30723" idx="2"/>
            <a:endCxn id="30732" idx="0"/>
          </p:cNvCxnSpPr>
          <p:nvPr/>
        </p:nvCxnSpPr>
        <p:spPr bwMode="auto">
          <a:xfrm>
            <a:off x="4624388" y="2098143"/>
            <a:ext cx="3290887" cy="81756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Title 8"/>
          <p:cNvSpPr txBox="1">
            <a:spLocks/>
          </p:cNvSpPr>
          <p:nvPr/>
        </p:nvSpPr>
        <p:spPr>
          <a:xfrm>
            <a:off x="1369994" y="0"/>
            <a:ext cx="7316805" cy="1170051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err="1" smtClean="0">
                <a:solidFill>
                  <a:srgbClr val="FFFFFF"/>
                </a:solidFill>
              </a:rPr>
              <a:t>OpenMP</a:t>
            </a:r>
            <a:r>
              <a:rPr lang="en-US" dirty="0" smtClean="0">
                <a:solidFill>
                  <a:srgbClr val="FFFFFF"/>
                </a:solidFill>
              </a:rPr>
              <a:t> Constructs</a:t>
            </a:r>
          </a:p>
        </p:txBody>
      </p:sp>
    </p:spTree>
    <p:extLst>
      <p:ext uri="{BB962C8B-B14F-4D97-AF65-F5344CB8AC3E}">
        <p14:creationId xmlns:p14="http://schemas.microsoft.com/office/powerpoint/2010/main" val="328051147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2667000" y="6248400"/>
            <a:ext cx="3870325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ts val="875"/>
              </a:spcBef>
            </a:pPr>
            <a:fld id="{F1E2411F-A971-4826-9FDF-F70EA1A72FD4}" type="slidenum">
              <a:rPr lang="en-US" sz="1400">
                <a:solidFill>
                  <a:srgbClr val="000000"/>
                </a:solidFill>
              </a:rPr>
              <a:pPr algn="ctr" eaLnBrk="1" hangingPunct="1">
                <a:spcBef>
                  <a:spcPts val="875"/>
                </a:spcBef>
              </a:pPr>
              <a:t>14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3581400"/>
            <a:ext cx="3657600" cy="2514600"/>
          </a:xfrm>
          <a:prstGeom prst="rect">
            <a:avLst/>
          </a:prstGeom>
          <a:noFill/>
          <a:ln w="25400"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rPr>
              <a:t>Fortran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800000"/>
                </a:solidFill>
                <a:latin typeface="Courier New" charset="0"/>
                <a:ea typeface="ＭＳ Ｐゴシック" charset="-128"/>
              </a:rPr>
              <a:t>!$OMP parallel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  <a:latin typeface="Courier New" charset="0"/>
                <a:ea typeface="ＭＳ Ｐゴシック" charset="-128"/>
              </a:rPr>
              <a:t> </a:t>
            </a:r>
            <a:r>
              <a:rPr lang="en-US" b="1">
                <a:solidFill>
                  <a:srgbClr val="0000FF"/>
                </a:solidFill>
                <a:latin typeface="Courier New" charset="0"/>
                <a:ea typeface="ＭＳ Ｐゴシック" charset="-128"/>
              </a:rPr>
              <a:t> ...	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800000"/>
                </a:solidFill>
                <a:latin typeface="Courier New" charset="0"/>
                <a:ea typeface="ＭＳ Ｐゴシック" charset="-128"/>
              </a:rPr>
              <a:t>!$OMP end parallel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b="1">
              <a:solidFill>
                <a:srgbClr val="000000"/>
              </a:solidFill>
              <a:latin typeface="Courier New" charset="0"/>
              <a:ea typeface="ＭＳ Ｐゴシック" charset="-128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800000"/>
                </a:solidFill>
                <a:latin typeface="Courier New" charset="0"/>
                <a:ea typeface="ＭＳ Ｐゴシック" charset="-128"/>
              </a:rPr>
              <a:t>!$OMP parallel do</a:t>
            </a:r>
            <a:r>
              <a:rPr lang="en-US" b="1">
                <a:solidFill>
                  <a:srgbClr val="000000"/>
                </a:solidFill>
                <a:latin typeface="Courier New" charset="0"/>
                <a:ea typeface="ＭＳ Ｐゴシック" charset="-128"/>
              </a:rPr>
              <a:t>	</a:t>
            </a:r>
            <a:endParaRPr lang="en-US" b="1">
              <a:solidFill>
                <a:srgbClr val="C84900"/>
              </a:solidFill>
              <a:latin typeface="Courier New" charset="0"/>
              <a:ea typeface="ＭＳ Ｐゴシック" charset="-128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FF"/>
                </a:solidFill>
                <a:latin typeface="Courier New" charset="0"/>
                <a:ea typeface="ＭＳ Ｐゴシック" charset="-128"/>
              </a:rPr>
              <a:t>  DO ...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800000"/>
                </a:solidFill>
                <a:latin typeface="Courier New" charset="0"/>
                <a:ea typeface="ＭＳ Ｐゴシック" charset="-128"/>
              </a:rPr>
              <a:t>!$OMP end parallel do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6800" y="3581400"/>
            <a:ext cx="3657600" cy="2514600"/>
          </a:xfrm>
          <a:prstGeom prst="rect">
            <a:avLst/>
          </a:prstGeom>
          <a:noFill/>
          <a:ln w="25400"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rPr>
              <a:t>C/C++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>
                <a:solidFill>
                  <a:srgbClr val="800000"/>
                </a:solidFill>
                <a:latin typeface="Courier New" charset="0"/>
                <a:ea typeface="ＭＳ Ｐゴシック" charset="-128"/>
              </a:rPr>
              <a:t># pragma </a:t>
            </a:r>
            <a:r>
              <a:rPr lang="en-US" b="1" dirty="0" err="1">
                <a:solidFill>
                  <a:srgbClr val="800000"/>
                </a:solidFill>
                <a:latin typeface="Courier New" charset="0"/>
                <a:ea typeface="ＭＳ Ｐゴシック" charset="-128"/>
              </a:rPr>
              <a:t>omp</a:t>
            </a:r>
            <a:r>
              <a:rPr lang="en-US" b="1" dirty="0">
                <a:solidFill>
                  <a:srgbClr val="800000"/>
                </a:solidFill>
                <a:latin typeface="Courier New" charset="0"/>
                <a:ea typeface="ＭＳ Ｐゴシック" charset="-128"/>
              </a:rPr>
              <a:t> parallel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charset="0"/>
                <a:ea typeface="ＭＳ Ｐゴシック" charset="-128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Courier New" charset="0"/>
                <a:ea typeface="ＭＳ Ｐゴシック" charset="-128"/>
              </a:rPr>
              <a:t> {...}	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b="1" dirty="0">
              <a:solidFill>
                <a:srgbClr val="000000"/>
              </a:solidFill>
              <a:latin typeface="Courier New" charset="0"/>
              <a:ea typeface="ＭＳ Ｐゴシック" charset="-128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b="1" dirty="0">
              <a:solidFill>
                <a:srgbClr val="000000"/>
              </a:solidFill>
              <a:latin typeface="Courier New" charset="0"/>
              <a:ea typeface="ＭＳ Ｐゴシック" charset="-128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>
                <a:solidFill>
                  <a:srgbClr val="800000"/>
                </a:solidFill>
                <a:latin typeface="Courier New" charset="0"/>
                <a:ea typeface="ＭＳ Ｐゴシック" charset="-128"/>
              </a:rPr>
              <a:t># pragma </a:t>
            </a:r>
            <a:r>
              <a:rPr lang="en-US" b="1" dirty="0" err="1">
                <a:solidFill>
                  <a:srgbClr val="800000"/>
                </a:solidFill>
                <a:latin typeface="Courier New" charset="0"/>
                <a:ea typeface="ＭＳ Ｐゴシック" charset="-128"/>
              </a:rPr>
              <a:t>omp</a:t>
            </a:r>
            <a:r>
              <a:rPr lang="en-US" b="1" dirty="0">
                <a:solidFill>
                  <a:srgbClr val="800000"/>
                </a:solidFill>
                <a:latin typeface="Courier New" charset="0"/>
                <a:ea typeface="ＭＳ Ｐゴシック" charset="-128"/>
              </a:rPr>
              <a:t> parallel for</a:t>
            </a:r>
            <a:endParaRPr lang="en-US" b="1" dirty="0">
              <a:solidFill>
                <a:srgbClr val="C84900"/>
              </a:solidFill>
              <a:latin typeface="Courier New" charset="0"/>
              <a:ea typeface="ＭＳ Ｐゴシック" charset="-128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>
                <a:solidFill>
                  <a:srgbClr val="0000FF"/>
                </a:solidFill>
                <a:latin typeface="Courier New" charset="0"/>
                <a:ea typeface="ＭＳ Ｐゴシック" charset="-128"/>
              </a:rPr>
              <a:t>  for(){...}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2773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OpenMP</a:t>
            </a:r>
            <a:r>
              <a:rPr lang="en-US" dirty="0" smtClean="0"/>
              <a:t> Directives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1938"/>
            <a:ext cx="8229600" cy="240259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000000"/>
                </a:solidFill>
              </a:rPr>
              <a:t>OpenMP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directives specify parallelism within source code:</a:t>
            </a: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C/C++: directives begin with the </a:t>
            </a:r>
            <a:r>
              <a:rPr lang="en-US" b="1" dirty="0">
                <a:solidFill>
                  <a:srgbClr val="800000"/>
                </a:solidFill>
              </a:rPr>
              <a:t># pragma </a:t>
            </a:r>
            <a:r>
              <a:rPr lang="en-US" b="1" dirty="0" err="1">
                <a:solidFill>
                  <a:srgbClr val="800000"/>
                </a:solidFill>
              </a:rPr>
              <a:t>omp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sentinel.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FORTRAN</a:t>
            </a:r>
            <a:r>
              <a:rPr lang="en-US" dirty="0">
                <a:solidFill>
                  <a:srgbClr val="000000"/>
                </a:solidFill>
              </a:rPr>
              <a:t>: Directives begin with the </a:t>
            </a:r>
            <a:r>
              <a:rPr lang="en-US" b="1" dirty="0">
                <a:solidFill>
                  <a:srgbClr val="800000"/>
                </a:solidFill>
              </a:rPr>
              <a:t>!$OMP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b="1" dirty="0">
                <a:solidFill>
                  <a:srgbClr val="800000"/>
                </a:solidFill>
              </a:rPr>
              <a:t>C$OMP </a:t>
            </a:r>
            <a:r>
              <a:rPr lang="en-US" dirty="0">
                <a:solidFill>
                  <a:srgbClr val="000000"/>
                </a:solidFill>
              </a:rPr>
              <a:t>or </a:t>
            </a:r>
            <a:r>
              <a:rPr lang="en-US" b="1" dirty="0">
                <a:solidFill>
                  <a:srgbClr val="800000"/>
                </a:solidFill>
              </a:rPr>
              <a:t>*$OMP </a:t>
            </a:r>
            <a:r>
              <a:rPr lang="en-US" dirty="0">
                <a:solidFill>
                  <a:srgbClr val="000000"/>
                </a:solidFill>
              </a:rPr>
              <a:t>sentinel.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F90</a:t>
            </a:r>
            <a:r>
              <a:rPr lang="en-US" dirty="0"/>
              <a:t>:</a:t>
            </a:r>
            <a:r>
              <a:rPr lang="en-US" b="1" dirty="0">
                <a:solidFill>
                  <a:srgbClr val="800000"/>
                </a:solidFill>
              </a:rPr>
              <a:t> !$OMP </a:t>
            </a:r>
            <a:r>
              <a:rPr lang="en-US" dirty="0">
                <a:solidFill>
                  <a:srgbClr val="000000"/>
                </a:solidFill>
              </a:rPr>
              <a:t>free-format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Parallel regions  are marked by enclosing parallel directives</a:t>
            </a:r>
          </a:p>
          <a:p>
            <a:r>
              <a:rPr lang="en-US" dirty="0">
                <a:solidFill>
                  <a:srgbClr val="000000"/>
                </a:solidFill>
              </a:rPr>
              <a:t>Work-sharing loops  are marked by parallel do/for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79700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-128"/>
              </a:rPr>
              <a:t>API: Functions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6473379"/>
              </p:ext>
            </p:extLst>
          </p:nvPr>
        </p:nvGraphicFramePr>
        <p:xfrm>
          <a:off x="457200" y="1386625"/>
          <a:ext cx="8229600" cy="2610597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Function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Description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9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omp_get_num_threads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()</a:t>
                      </a:r>
                    </a:p>
                  </a:txBody>
                  <a:tcPr marT="33264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Returns number of threads in team</a:t>
                      </a:r>
                    </a:p>
                  </a:txBody>
                  <a:tcPr marT="39312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9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omp_get_thread_num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()</a:t>
                      </a:r>
                    </a:p>
                  </a:txBody>
                  <a:tcPr marT="3326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Returns thread ID (0 to n-1)</a:t>
                      </a:r>
                    </a:p>
                  </a:txBody>
                  <a:tcPr marT="393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9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omp_get_num_procs()</a:t>
                      </a:r>
                    </a:p>
                  </a:txBody>
                  <a:tcPr marT="3326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Returns number of machine CPUs</a:t>
                      </a:r>
                    </a:p>
                  </a:txBody>
                  <a:tcPr marT="393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9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omp_in_parallel()</a:t>
                      </a:r>
                    </a:p>
                  </a:txBody>
                  <a:tcPr marT="3326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True if in parallel region &amp; multiple threads executing</a:t>
                      </a:r>
                    </a:p>
                  </a:txBody>
                  <a:tcPr marT="393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9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omp_set_num_threads(#)</a:t>
                      </a:r>
                    </a:p>
                  </a:txBody>
                  <a:tcPr marT="3326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Changes number of threads for parallel region</a:t>
                      </a:r>
                    </a:p>
                  </a:txBody>
                  <a:tcPr marT="393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sp>
        <p:nvSpPr>
          <p:cNvPr id="74771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844B0B78-EF43-4544-8235-1F8A7822B8C5}" type="slidenum">
              <a:rPr lang="en-US" sz="1800"/>
              <a:pPr eaLnBrk="1" hangingPunct="1"/>
              <a:t>15</a:t>
            </a:fld>
            <a:endParaRPr lang="en-US" sz="1800"/>
          </a:p>
        </p:txBody>
      </p:sp>
      <p:graphicFrame>
        <p:nvGraphicFramePr>
          <p:cNvPr id="6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4195747"/>
              </p:ext>
            </p:extLst>
          </p:nvPr>
        </p:nvGraphicFramePr>
        <p:xfrm>
          <a:off x="457200" y="4530471"/>
          <a:ext cx="8229600" cy="1358334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Function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Description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9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omp_get_dynamic()</a:t>
                      </a:r>
                    </a:p>
                  </a:txBody>
                  <a:tcPr marT="33264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True if dynamic threading is on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.</a:t>
                      </a:r>
                    </a:p>
                  </a:txBody>
                  <a:tcPr marT="39312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9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omp_set_dynamic()</a:t>
                      </a:r>
                    </a:p>
                  </a:txBody>
                  <a:tcPr marT="3326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Set state of dynamic threading (true/false)</a:t>
                      </a:r>
                    </a:p>
                  </a:txBody>
                  <a:tcPr marT="393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8761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-128"/>
              </a:rPr>
              <a:t>API: Environment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b="1" dirty="0">
                <a:solidFill>
                  <a:srgbClr val="800000"/>
                </a:solidFill>
                <a:latin typeface="Courier New" charset="0"/>
                <a:ea typeface="ＭＳ Ｐゴシック" charset="-128"/>
              </a:rPr>
              <a:t>OMP_NUM_THREADS</a:t>
            </a:r>
            <a:r>
              <a:rPr lang="en-US" dirty="0" smtClean="0"/>
              <a:t>: Number </a:t>
            </a:r>
            <a:r>
              <a:rPr lang="en-US" dirty="0"/>
              <a:t>of </a:t>
            </a:r>
            <a:r>
              <a:rPr lang="en-US" dirty="0" smtClean="0"/>
              <a:t>Threads</a:t>
            </a:r>
          </a:p>
          <a:p>
            <a:pPr fontAlgn="base"/>
            <a:endParaRPr lang="en-US" dirty="0"/>
          </a:p>
          <a:p>
            <a:pPr fontAlgn="base"/>
            <a:r>
              <a:rPr lang="en-US" b="1" dirty="0">
                <a:solidFill>
                  <a:srgbClr val="800000"/>
                </a:solidFill>
                <a:latin typeface="Courier New" charset="0"/>
                <a:ea typeface="ＭＳ Ｐゴシック" charset="-128"/>
              </a:rPr>
              <a:t>OMP_DYNAMIC</a:t>
            </a:r>
            <a:r>
              <a:rPr lang="en-US" dirty="0" smtClean="0"/>
              <a:t>: TRUE/FALSE </a:t>
            </a:r>
            <a:r>
              <a:rPr lang="en-US" dirty="0"/>
              <a:t>for enable/disable dynamic threading</a:t>
            </a:r>
          </a:p>
          <a:p>
            <a:endParaRPr lang="en-US" dirty="0"/>
          </a:p>
        </p:txBody>
      </p:sp>
      <p:sp>
        <p:nvSpPr>
          <p:cNvPr id="75789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356350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E5864F7-A9A2-4C02-95AE-AB42CFCDA63A}" type="slidenum">
              <a:rPr lang="en-US" sz="1800"/>
              <a:pPr eaLnBrk="1" hangingPunct="1"/>
              <a:t>16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81487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ea typeface="ＭＳ Ｐゴシック" charset="-128"/>
              </a:rPr>
              <a:t>Parallel Regions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 eaLnBrk="1" hangingPunct="1">
              <a:lnSpc>
                <a:spcPct val="80000"/>
              </a:lnSpc>
              <a:buFont typeface="Arial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endParaRPr lang="en-US" sz="2300" b="1" dirty="0" smtClean="0">
              <a:solidFill>
                <a:srgbClr val="0000FF"/>
              </a:solidFill>
              <a:latin typeface="Courier New" charset="0"/>
              <a:ea typeface="ＭＳ Ｐゴシック" charset="-128"/>
            </a:endParaRPr>
          </a:p>
          <a:p>
            <a:pPr marL="457200" indent="-457200" eaLnBrk="1" hangingPunct="1">
              <a:lnSpc>
                <a:spcPct val="80000"/>
              </a:lnSpc>
              <a:buFont typeface="Arial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US" sz="2300" b="1" dirty="0" smtClean="0">
                <a:solidFill>
                  <a:srgbClr val="0000FF"/>
                </a:solidFill>
                <a:latin typeface="Courier New" charset="0"/>
                <a:ea typeface="ＭＳ Ｐゴシック" charset="-128"/>
              </a:rPr>
              <a:t>   1  </a:t>
            </a:r>
            <a:r>
              <a:rPr lang="en-US" sz="2300" b="1" dirty="0" smtClean="0">
                <a:solidFill>
                  <a:srgbClr val="800000"/>
                </a:solidFill>
                <a:latin typeface="Courier New" charset="0"/>
                <a:ea typeface="ＭＳ Ｐゴシック" charset="-128"/>
              </a:rPr>
              <a:t>!$OMP PARALLEL</a:t>
            </a:r>
          </a:p>
          <a:p>
            <a:pPr marL="457200" indent="-457200" eaLnBrk="1" hangingPunct="1">
              <a:lnSpc>
                <a:spcPct val="80000"/>
              </a:lnSpc>
              <a:buFont typeface="Arial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US" sz="2300" b="1" dirty="0" smtClean="0">
                <a:solidFill>
                  <a:srgbClr val="0000FF"/>
                </a:solidFill>
                <a:latin typeface="Courier New" charset="0"/>
                <a:ea typeface="ＭＳ Ｐゴシック" charset="-128"/>
              </a:rPr>
              <a:t>   2        </a:t>
            </a:r>
            <a:r>
              <a:rPr lang="en-US" sz="2300" b="1" i="1" dirty="0" smtClean="0">
                <a:solidFill>
                  <a:srgbClr val="0000FF"/>
                </a:solidFill>
                <a:latin typeface="Courier New" charset="0"/>
                <a:ea typeface="ＭＳ Ｐゴシック" charset="-128"/>
              </a:rPr>
              <a:t>code block</a:t>
            </a:r>
          </a:p>
          <a:p>
            <a:pPr marL="457200" indent="-457200" eaLnBrk="1" hangingPunct="1">
              <a:lnSpc>
                <a:spcPct val="80000"/>
              </a:lnSpc>
              <a:buFont typeface="Arial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US" sz="2300" b="1" dirty="0" smtClean="0">
                <a:solidFill>
                  <a:srgbClr val="0000FF"/>
                </a:solidFill>
                <a:latin typeface="Courier New" charset="0"/>
                <a:ea typeface="ＭＳ Ｐゴシック" charset="-128"/>
              </a:rPr>
              <a:t>   3        call work(…)</a:t>
            </a:r>
          </a:p>
          <a:p>
            <a:pPr marL="457200" indent="-457200" eaLnBrk="1" hangingPunct="1">
              <a:lnSpc>
                <a:spcPct val="80000"/>
              </a:lnSpc>
              <a:buFont typeface="Arial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US" sz="2300" b="1" dirty="0" smtClean="0">
                <a:solidFill>
                  <a:srgbClr val="0000FF"/>
                </a:solidFill>
                <a:latin typeface="Courier New" charset="0"/>
                <a:ea typeface="ＭＳ Ｐゴシック" charset="-128"/>
              </a:rPr>
              <a:t>   4  </a:t>
            </a:r>
            <a:r>
              <a:rPr lang="en-US" sz="2300" b="1" dirty="0" smtClean="0">
                <a:solidFill>
                  <a:srgbClr val="800000"/>
                </a:solidFill>
                <a:latin typeface="Courier New" charset="0"/>
                <a:ea typeface="ＭＳ Ｐゴシック" charset="-128"/>
              </a:rPr>
              <a:t>!$OMP END PARALLEL</a:t>
            </a:r>
          </a:p>
          <a:p>
            <a:pPr marL="457200" indent="-457200" eaLnBrk="1" hangingPunct="1">
              <a:lnSpc>
                <a:spcPct val="80000"/>
              </a:lnSpc>
              <a:spcAft>
                <a:spcPts val="600"/>
              </a:spcAft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endParaRPr lang="en-US" sz="2000" dirty="0" smtClean="0">
              <a:solidFill>
                <a:srgbClr val="000000"/>
              </a:solidFill>
              <a:ea typeface="ＭＳ Ｐゴシック" charset="-128"/>
            </a:endParaRPr>
          </a:p>
          <a:p>
            <a:pPr>
              <a:lnSpc>
                <a:spcPct val="80000"/>
              </a:lnSpc>
              <a:spcAft>
                <a:spcPts val="60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US" dirty="0"/>
              <a:t>Line   </a:t>
            </a:r>
            <a:r>
              <a:rPr lang="en-US" dirty="0" smtClean="0"/>
              <a:t>1: Team </a:t>
            </a:r>
            <a:r>
              <a:rPr lang="en-US" dirty="0"/>
              <a:t>of threads formed at parallel </a:t>
            </a:r>
            <a:r>
              <a:rPr lang="en-US" dirty="0" smtClean="0"/>
              <a:t>region</a:t>
            </a:r>
            <a:endParaRPr lang="en-US" dirty="0"/>
          </a:p>
          <a:p>
            <a:pPr>
              <a:lnSpc>
                <a:spcPct val="80000"/>
              </a:lnSpc>
              <a:spcAft>
                <a:spcPts val="60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US" dirty="0"/>
              <a:t>Lines </a:t>
            </a:r>
            <a:r>
              <a:rPr lang="en-US" dirty="0" smtClean="0"/>
              <a:t>2-3:</a:t>
            </a:r>
          </a:p>
          <a:p>
            <a:pPr lvl="1">
              <a:lnSpc>
                <a:spcPct val="80000"/>
              </a:lnSpc>
              <a:spcAft>
                <a:spcPts val="60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US" dirty="0" smtClean="0"/>
              <a:t>Each </a:t>
            </a:r>
            <a:r>
              <a:rPr lang="en-US" dirty="0"/>
              <a:t>thread executes code block and subroutine </a:t>
            </a:r>
            <a:r>
              <a:rPr lang="en-US" dirty="0" smtClean="0"/>
              <a:t>calls </a:t>
            </a:r>
          </a:p>
          <a:p>
            <a:pPr lvl="1">
              <a:lnSpc>
                <a:spcPct val="80000"/>
              </a:lnSpc>
              <a:spcAft>
                <a:spcPts val="60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US" dirty="0" smtClean="0"/>
              <a:t>No </a:t>
            </a:r>
            <a:r>
              <a:rPr lang="en-US" dirty="0"/>
              <a:t>branching (in or out) in a parallel </a:t>
            </a:r>
            <a:r>
              <a:rPr lang="en-US" dirty="0" smtClean="0"/>
              <a:t>region</a:t>
            </a:r>
            <a:endParaRPr lang="en-US" dirty="0"/>
          </a:p>
          <a:p>
            <a:pPr>
              <a:lnSpc>
                <a:spcPct val="80000"/>
              </a:lnSpc>
              <a:spcAft>
                <a:spcPts val="60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US" dirty="0"/>
              <a:t>Line   </a:t>
            </a:r>
            <a:r>
              <a:rPr lang="en-US" dirty="0" smtClean="0"/>
              <a:t>4: All </a:t>
            </a:r>
            <a:r>
              <a:rPr lang="en-US" dirty="0"/>
              <a:t>threads synchronize at end of parallel region (implied barrier).</a:t>
            </a:r>
          </a:p>
          <a:p>
            <a:pPr marL="457200" indent="-457200" eaLnBrk="1" hangingPunct="1">
              <a:buFont typeface="Arial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endParaRPr lang="en-US" dirty="0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293870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Hello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Update a serial code to run on multiple cores using </a:t>
            </a:r>
            <a:r>
              <a:rPr lang="en-US" dirty="0" err="1" smtClean="0"/>
              <a:t>OpenMP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Start from serial “Hello World” example:</a:t>
            </a:r>
          </a:p>
          <a:p>
            <a:pPr marL="742950" lvl="2" indent="-342900"/>
            <a:r>
              <a:rPr lang="en-US" dirty="0" err="1" smtClean="0"/>
              <a:t>hello.c</a:t>
            </a:r>
            <a:r>
              <a:rPr lang="en-US" dirty="0"/>
              <a:t>, </a:t>
            </a:r>
            <a:r>
              <a:rPr lang="en-US" dirty="0" err="1"/>
              <a:t>h</a:t>
            </a:r>
            <a:r>
              <a:rPr lang="en-US" dirty="0" err="1" smtClean="0"/>
              <a:t>ello.f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Create a parallel region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Identify individual threads and print out information from each</a:t>
            </a:r>
          </a:p>
        </p:txBody>
      </p:sp>
    </p:spTree>
    <p:extLst>
      <p:ext uri="{BB962C8B-B14F-4D97-AF65-F5344CB8AC3E}">
        <p14:creationId xmlns:p14="http://schemas.microsoft.com/office/powerpoint/2010/main" val="2063110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Hello World in </a:t>
            </a:r>
            <a:r>
              <a:rPr lang="en-US" dirty="0" err="1" smtClean="0"/>
              <a:t>OpenMP</a:t>
            </a:r>
            <a:endParaRPr lang="en-US" dirty="0"/>
          </a:p>
        </p:txBody>
      </p:sp>
      <p:sp>
        <p:nvSpPr>
          <p:cNvPr id="7" name="Content Placeholder 6"/>
          <p:cNvSpPr txBox="1">
            <a:spLocks/>
          </p:cNvSpPr>
          <p:nvPr/>
        </p:nvSpPr>
        <p:spPr>
          <a:xfrm>
            <a:off x="1001413" y="1881418"/>
            <a:ext cx="6399273" cy="1769669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 smtClean="0">
                <a:solidFill>
                  <a:srgbClr val="800000"/>
                </a:solidFill>
                <a:latin typeface="Courier New" charset="0"/>
                <a:ea typeface="ＭＳ Ｐゴシック" charset="-128"/>
              </a:rPr>
              <a:t>!$OMP PARALLEL</a:t>
            </a:r>
          </a:p>
          <a:p>
            <a:pPr>
              <a:lnSpc>
                <a:spcPct val="7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 smtClean="0">
                <a:solidFill>
                  <a:srgbClr val="800000"/>
                </a:solidFill>
                <a:latin typeface="Courier New" charset="0"/>
                <a:ea typeface="ＭＳ Ｐゴシック" charset="-128"/>
              </a:rPr>
              <a:t>		 </a:t>
            </a:r>
            <a:r>
              <a:rPr lang="en-US" sz="2000" b="1" dirty="0" smtClean="0">
                <a:solidFill>
                  <a:srgbClr val="0000FF"/>
                </a:solidFill>
                <a:latin typeface="Courier New" charset="0"/>
                <a:ea typeface="ＭＳ Ｐゴシック" charset="-128"/>
              </a:rPr>
              <a:t>INTEGER </a:t>
            </a:r>
            <a:r>
              <a:rPr lang="en-US" sz="2000" b="1" dirty="0" err="1" smtClean="0">
                <a:solidFill>
                  <a:srgbClr val="0000FF"/>
                </a:solidFill>
                <a:latin typeface="Courier New" charset="0"/>
                <a:ea typeface="ＭＳ Ｐゴシック" charset="-128"/>
              </a:rPr>
              <a:t>tid</a:t>
            </a:r>
            <a:endParaRPr lang="en-US" sz="2000" b="1" dirty="0" smtClean="0">
              <a:solidFill>
                <a:srgbClr val="800000"/>
              </a:solidFill>
              <a:latin typeface="Courier New" charset="0"/>
              <a:ea typeface="ＭＳ Ｐゴシック" charset="-128"/>
            </a:endParaRPr>
          </a:p>
          <a:p>
            <a:pPr>
              <a:lnSpc>
                <a:spcPct val="7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 smtClean="0">
                <a:solidFill>
                  <a:srgbClr val="0000FF"/>
                </a:solidFill>
                <a:latin typeface="Courier New" charset="0"/>
                <a:ea typeface="ＭＳ Ｐゴシック" charset="-128"/>
              </a:rPr>
              <a:t>    </a:t>
            </a:r>
            <a:r>
              <a:rPr lang="en-US" sz="2000" b="1" dirty="0" err="1" smtClean="0">
                <a:solidFill>
                  <a:srgbClr val="0000FF"/>
                </a:solidFill>
                <a:latin typeface="Courier New" charset="0"/>
                <a:ea typeface="ＭＳ Ｐゴシック" charset="-128"/>
              </a:rPr>
              <a:t>tid</a:t>
            </a:r>
            <a:r>
              <a:rPr lang="en-US" sz="2000" b="1" dirty="0" smtClean="0">
                <a:solidFill>
                  <a:srgbClr val="0000FF"/>
                </a:solidFill>
                <a:latin typeface="Courier New" charset="0"/>
                <a:ea typeface="ＭＳ Ｐゴシック" charset="-128"/>
              </a:rPr>
              <a:t> = OMP_GET_THREAD_NUM() </a:t>
            </a:r>
          </a:p>
          <a:p>
            <a:pPr>
              <a:lnSpc>
                <a:spcPct val="7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>
                <a:solidFill>
                  <a:srgbClr val="0000FF"/>
                </a:solidFill>
                <a:latin typeface="Courier New" charset="0"/>
                <a:ea typeface="ＭＳ Ｐゴシック" charset="-128"/>
              </a:rPr>
              <a:t>	</a:t>
            </a:r>
            <a:r>
              <a:rPr lang="en-US" sz="2000" b="1" dirty="0" smtClean="0">
                <a:solidFill>
                  <a:srgbClr val="0000FF"/>
                </a:solidFill>
                <a:latin typeface="Courier New" charset="0"/>
                <a:ea typeface="ＭＳ Ｐゴシック" charset="-128"/>
              </a:rPr>
              <a:t>	 PRINT *, ‘Hello from thread = ‘, </a:t>
            </a:r>
            <a:r>
              <a:rPr lang="en-US" sz="2000" b="1" dirty="0" err="1" smtClean="0">
                <a:solidFill>
                  <a:srgbClr val="0000FF"/>
                </a:solidFill>
                <a:latin typeface="Courier New" charset="0"/>
                <a:ea typeface="ＭＳ Ｐゴシック" charset="-128"/>
              </a:rPr>
              <a:t>tid</a:t>
            </a:r>
            <a:endParaRPr lang="en-US" sz="2000" b="1" dirty="0" smtClean="0">
              <a:solidFill>
                <a:srgbClr val="0000FF"/>
              </a:solidFill>
              <a:latin typeface="Courier New" charset="0"/>
              <a:ea typeface="ＭＳ Ｐゴシック" charset="-128"/>
            </a:endParaRPr>
          </a:p>
          <a:p>
            <a:pPr>
              <a:lnSpc>
                <a:spcPct val="7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 smtClean="0">
                <a:solidFill>
                  <a:srgbClr val="800000"/>
                </a:solidFill>
                <a:latin typeface="Courier New" charset="0"/>
                <a:ea typeface="ＭＳ Ｐゴシック" charset="-128"/>
              </a:rPr>
              <a:t>!$OMP END PARALLEL</a:t>
            </a:r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1001413" y="4248951"/>
            <a:ext cx="6802281" cy="1769669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 smtClean="0">
                <a:solidFill>
                  <a:srgbClr val="800000"/>
                </a:solidFill>
                <a:latin typeface="Courier New" charset="0"/>
                <a:ea typeface="ＭＳ Ｐゴシック" charset="-128"/>
              </a:rPr>
              <a:t>#pragma </a:t>
            </a:r>
            <a:r>
              <a:rPr lang="en-US" sz="2000" b="1" dirty="0" err="1" smtClean="0">
                <a:solidFill>
                  <a:srgbClr val="800000"/>
                </a:solidFill>
                <a:latin typeface="Courier New" charset="0"/>
                <a:ea typeface="ＭＳ Ｐゴシック" charset="-128"/>
              </a:rPr>
              <a:t>omp</a:t>
            </a:r>
            <a:r>
              <a:rPr lang="en-US" sz="2000" b="1" dirty="0" smtClean="0">
                <a:solidFill>
                  <a:srgbClr val="800000"/>
                </a:solidFill>
                <a:latin typeface="Courier New" charset="0"/>
                <a:ea typeface="ＭＳ Ｐゴシック" charset="-128"/>
              </a:rPr>
              <a:t> parallel</a:t>
            </a:r>
          </a:p>
          <a:p>
            <a:pPr>
              <a:lnSpc>
                <a:spcPct val="7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 smtClean="0">
                <a:solidFill>
                  <a:srgbClr val="800000"/>
                </a:solidFill>
                <a:latin typeface="Courier New" charset="0"/>
                <a:ea typeface="ＭＳ Ｐゴシック" charset="-128"/>
              </a:rPr>
              <a:t>{</a:t>
            </a:r>
          </a:p>
          <a:p>
            <a:pPr>
              <a:lnSpc>
                <a:spcPct val="7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 smtClean="0">
                <a:solidFill>
                  <a:srgbClr val="800000"/>
                </a:solidFill>
                <a:latin typeface="Courier New" charset="0"/>
                <a:ea typeface="ＭＳ Ｐゴシック" charset="-128"/>
              </a:rPr>
              <a:t>		 </a:t>
            </a:r>
            <a:r>
              <a:rPr lang="en-US" sz="2000" b="1" dirty="0" err="1" smtClean="0">
                <a:solidFill>
                  <a:srgbClr val="0000FF"/>
                </a:solidFill>
                <a:latin typeface="Courier New" charset="0"/>
                <a:ea typeface="ＭＳ Ｐゴシック" charset="-128"/>
              </a:rPr>
              <a:t>int</a:t>
            </a:r>
            <a:r>
              <a:rPr lang="en-US" sz="2000" b="1" dirty="0" smtClean="0">
                <a:solidFill>
                  <a:srgbClr val="0000FF"/>
                </a:solidFill>
                <a:latin typeface="Courier New" charset="0"/>
                <a:ea typeface="ＭＳ Ｐゴシック" charset="-128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Courier New" charset="0"/>
                <a:ea typeface="ＭＳ Ｐゴシック" charset="-128"/>
              </a:rPr>
              <a:t>tid</a:t>
            </a:r>
            <a:r>
              <a:rPr lang="en-US" sz="2000" b="1" dirty="0" smtClean="0">
                <a:solidFill>
                  <a:srgbClr val="0000FF"/>
                </a:solidFill>
                <a:latin typeface="Courier New" charset="0"/>
                <a:ea typeface="ＭＳ Ｐゴシック" charset="-128"/>
              </a:rPr>
              <a:t>;</a:t>
            </a:r>
            <a:endParaRPr lang="en-US" sz="2000" b="1" dirty="0" smtClean="0">
              <a:solidFill>
                <a:srgbClr val="800000"/>
              </a:solidFill>
              <a:latin typeface="Courier New" charset="0"/>
              <a:ea typeface="ＭＳ Ｐゴシック" charset="-128"/>
            </a:endParaRPr>
          </a:p>
          <a:p>
            <a:pPr>
              <a:lnSpc>
                <a:spcPct val="7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 smtClean="0">
                <a:solidFill>
                  <a:srgbClr val="0000FF"/>
                </a:solidFill>
                <a:latin typeface="Courier New" charset="0"/>
                <a:ea typeface="ＭＳ Ｐゴシック" charset="-128"/>
              </a:rPr>
              <a:t>    </a:t>
            </a:r>
            <a:r>
              <a:rPr lang="en-US" sz="2000" b="1" dirty="0" err="1" smtClean="0">
                <a:solidFill>
                  <a:srgbClr val="0000FF"/>
                </a:solidFill>
                <a:latin typeface="Courier New" charset="0"/>
                <a:ea typeface="ＭＳ Ｐゴシック" charset="-128"/>
              </a:rPr>
              <a:t>tid</a:t>
            </a:r>
            <a:r>
              <a:rPr lang="en-US" sz="2000" b="1" dirty="0" smtClean="0">
                <a:solidFill>
                  <a:srgbClr val="0000FF"/>
                </a:solidFill>
                <a:latin typeface="Courier New" charset="0"/>
                <a:ea typeface="ＭＳ Ｐゴシック" charset="-128"/>
              </a:rPr>
              <a:t> = </a:t>
            </a:r>
            <a:r>
              <a:rPr lang="en-US" sz="2000" b="1" dirty="0" err="1" smtClean="0">
                <a:solidFill>
                  <a:srgbClr val="0000FF"/>
                </a:solidFill>
                <a:latin typeface="Courier New" charset="0"/>
                <a:ea typeface="ＭＳ Ｐゴシック" charset="-128"/>
              </a:rPr>
              <a:t>omp_get_thread_num</a:t>
            </a:r>
            <a:r>
              <a:rPr lang="en-US" sz="2000" b="1" dirty="0" smtClean="0">
                <a:solidFill>
                  <a:srgbClr val="0000FF"/>
                </a:solidFill>
                <a:latin typeface="Courier New" charset="0"/>
                <a:ea typeface="ＭＳ Ｐゴシック" charset="-128"/>
              </a:rPr>
              <a:t>();</a:t>
            </a:r>
          </a:p>
          <a:p>
            <a:pPr>
              <a:lnSpc>
                <a:spcPct val="7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>
                <a:solidFill>
                  <a:srgbClr val="0000FF"/>
                </a:solidFill>
                <a:latin typeface="Courier New" charset="0"/>
                <a:ea typeface="ＭＳ Ｐゴシック" charset="-128"/>
              </a:rPr>
              <a:t>	</a:t>
            </a:r>
            <a:r>
              <a:rPr lang="en-US" sz="2000" b="1" dirty="0" smtClean="0">
                <a:solidFill>
                  <a:srgbClr val="0000FF"/>
                </a:solidFill>
                <a:latin typeface="Courier New" charset="0"/>
                <a:ea typeface="ＭＳ Ｐゴシック" charset="-128"/>
              </a:rPr>
              <a:t>	 </a:t>
            </a:r>
            <a:r>
              <a:rPr lang="en-US" sz="2000" b="1" dirty="0" err="1" smtClean="0">
                <a:solidFill>
                  <a:srgbClr val="0000FF"/>
                </a:solidFill>
                <a:latin typeface="Courier New" charset="0"/>
                <a:ea typeface="ＭＳ Ｐゴシック" charset="-128"/>
              </a:rPr>
              <a:t>printf</a:t>
            </a:r>
            <a:r>
              <a:rPr lang="en-US" sz="2000" b="1" dirty="0" smtClean="0">
                <a:solidFill>
                  <a:srgbClr val="0000FF"/>
                </a:solidFill>
                <a:latin typeface="Courier New" charset="0"/>
                <a:ea typeface="ＭＳ Ｐゴシック" charset="-128"/>
              </a:rPr>
              <a:t>(‘Hello from thread =%d\n’, </a:t>
            </a:r>
            <a:r>
              <a:rPr lang="en-US" sz="2000" b="1" dirty="0" err="1" smtClean="0">
                <a:solidFill>
                  <a:srgbClr val="0000FF"/>
                </a:solidFill>
                <a:latin typeface="Courier New" charset="0"/>
                <a:ea typeface="ＭＳ Ｐゴシック" charset="-128"/>
              </a:rPr>
              <a:t>tid</a:t>
            </a:r>
            <a:r>
              <a:rPr lang="en-US" sz="2000" b="1" dirty="0" smtClean="0">
                <a:solidFill>
                  <a:srgbClr val="0000FF"/>
                </a:solidFill>
                <a:latin typeface="Courier New" charset="0"/>
                <a:ea typeface="ＭＳ Ｐゴシック" charset="-128"/>
              </a:rPr>
              <a:t>);</a:t>
            </a:r>
          </a:p>
          <a:p>
            <a:pPr>
              <a:lnSpc>
                <a:spcPct val="7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 smtClean="0">
                <a:solidFill>
                  <a:srgbClr val="800000"/>
                </a:solidFill>
                <a:latin typeface="Courier New" charset="0"/>
                <a:ea typeface="ＭＳ Ｐゴシック" charset="-128"/>
              </a:rPr>
              <a:t>}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9289" y="1235087"/>
            <a:ext cx="300424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Fortran: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5838" y="3651087"/>
            <a:ext cx="51328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73501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is </a:t>
            </a:r>
            <a:r>
              <a:rPr lang="en-US" dirty="0" err="1" smtClean="0"/>
              <a:t>OpenMP</a:t>
            </a:r>
            <a:r>
              <a:rPr lang="en-US" dirty="0" smtClean="0"/>
              <a:t>?</a:t>
            </a:r>
          </a:p>
          <a:p>
            <a:r>
              <a:rPr lang="en-US" dirty="0" smtClean="0"/>
              <a:t>How does </a:t>
            </a:r>
            <a:r>
              <a:rPr lang="en-US" dirty="0" err="1" smtClean="0"/>
              <a:t>OpenMP</a:t>
            </a:r>
            <a:r>
              <a:rPr lang="en-US" dirty="0" smtClean="0"/>
              <a:t> work?</a:t>
            </a:r>
          </a:p>
          <a:p>
            <a:pPr lvl="1"/>
            <a:r>
              <a:rPr lang="en-US" dirty="0" smtClean="0"/>
              <a:t>Architecture</a:t>
            </a:r>
          </a:p>
          <a:p>
            <a:pPr lvl="1"/>
            <a:r>
              <a:rPr lang="en-US" dirty="0" smtClean="0"/>
              <a:t>Fork-join model of parallelism</a:t>
            </a:r>
          </a:p>
          <a:p>
            <a:pPr lvl="1"/>
            <a:r>
              <a:rPr lang="en-US" dirty="0" smtClean="0"/>
              <a:t>Communication</a:t>
            </a:r>
          </a:p>
          <a:p>
            <a:r>
              <a:rPr lang="en-US" dirty="0" err="1" smtClean="0"/>
              <a:t>OpenMP</a:t>
            </a:r>
            <a:r>
              <a:rPr lang="en-US" dirty="0" smtClean="0"/>
              <a:t> constructs</a:t>
            </a:r>
          </a:p>
          <a:p>
            <a:pPr lvl="1"/>
            <a:r>
              <a:rPr lang="en-US" dirty="0" smtClean="0"/>
              <a:t>Directives</a:t>
            </a:r>
          </a:p>
          <a:p>
            <a:pPr lvl="1"/>
            <a:r>
              <a:rPr lang="en-US" dirty="0" smtClean="0"/>
              <a:t>Runtime Library API</a:t>
            </a:r>
          </a:p>
          <a:p>
            <a:pPr lvl="1"/>
            <a:r>
              <a:rPr lang="en-US" dirty="0" smtClean="0"/>
              <a:t>Environment variables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91742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Compiling with </a:t>
            </a:r>
            <a:r>
              <a:rPr lang="en-US" dirty="0" err="1" smtClean="0"/>
              <a:t>OpenMP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GNU uses –</a:t>
            </a:r>
            <a:r>
              <a:rPr lang="en-US" dirty="0" err="1" smtClean="0"/>
              <a:t>fopenmp</a:t>
            </a:r>
            <a:r>
              <a:rPr lang="en-US" dirty="0" smtClean="0"/>
              <a:t> flag</a:t>
            </a:r>
          </a:p>
          <a:p>
            <a:pPr marL="800100" lvl="2" indent="0">
              <a:buNone/>
            </a:pPr>
            <a:r>
              <a:rPr lang="en-US" dirty="0" err="1">
                <a:latin typeface="Courier New" pitchFamily="49" charset="0"/>
                <a:cs typeface="Courier New" pitchFamily="49" charset="0"/>
              </a:rPr>
              <a:t>g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cc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program.c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fopenmp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–o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runme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marL="800100" lvl="2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g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++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program.cpp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–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fopenmp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–o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runme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800100" lvl="2" indent="0">
              <a:buNone/>
            </a:pPr>
            <a:r>
              <a:rPr lang="en-US" dirty="0" err="1">
                <a:latin typeface="Courier New" pitchFamily="49" charset="0"/>
                <a:cs typeface="Courier New" pitchFamily="49" charset="0"/>
              </a:rPr>
              <a:t>g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fortran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program.f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–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fopenmp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–o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runme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marL="800100" lvl="2" indent="0">
              <a:buNone/>
            </a:pP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/>
              <a:t>Intel uses –</a:t>
            </a:r>
            <a:r>
              <a:rPr lang="en-US" dirty="0" err="1" smtClean="0"/>
              <a:t>openmp</a:t>
            </a:r>
            <a:r>
              <a:rPr lang="en-US" dirty="0" smtClean="0"/>
              <a:t> flag, e.g.</a:t>
            </a:r>
          </a:p>
          <a:p>
            <a:pPr marL="800100" lvl="2" indent="0">
              <a:buNone/>
            </a:pP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cc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program.c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-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openmp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–o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runme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marL="800100" lvl="2" indent="0">
              <a:buNone/>
            </a:pP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fort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program.f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–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openmp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–o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runme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670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/>
            <a:r>
              <a:rPr lang="en-US" b="1" smtClean="0">
                <a:solidFill>
                  <a:srgbClr val="000000"/>
                </a:solidFill>
                <a:ea typeface="ＭＳ Ｐゴシック" charset="-128"/>
              </a:rPr>
              <a:t>OpenMP Constructs</a:t>
            </a:r>
            <a:endParaRPr lang="en-US" smtClean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16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4"/>
          <p:cNvSpPr txBox="1">
            <a:spLocks noChangeArrowheads="1"/>
          </p:cNvSpPr>
          <p:nvPr/>
        </p:nvSpPr>
        <p:spPr bwMode="auto">
          <a:xfrm>
            <a:off x="850900" y="3252971"/>
            <a:ext cx="2374900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000000"/>
                </a:solidFill>
                <a:latin typeface="Courier New" charset="0"/>
              </a:rPr>
              <a:t>Parallel </a:t>
            </a:r>
          </a:p>
          <a:p>
            <a:pPr eaLnBrk="1" hangingPunct="1"/>
            <a:endParaRPr lang="en-US" b="1" dirty="0">
              <a:solidFill>
                <a:srgbClr val="000000"/>
              </a:solidFill>
              <a:latin typeface="Courier New" charset="0"/>
            </a:endParaRPr>
          </a:p>
          <a:p>
            <a:pPr eaLnBrk="1" hangingPunct="1"/>
            <a:endParaRPr lang="en-US" b="1" dirty="0">
              <a:solidFill>
                <a:srgbClr val="000000"/>
              </a:solidFill>
              <a:latin typeface="Courier New" charset="0"/>
            </a:endParaRPr>
          </a:p>
          <a:p>
            <a:pPr eaLnBrk="1" hangingPunct="1"/>
            <a:r>
              <a:rPr lang="en-US" b="1" dirty="0">
                <a:solidFill>
                  <a:srgbClr val="000000"/>
                </a:solidFill>
                <a:latin typeface="Courier New" charset="0"/>
              </a:rPr>
              <a:t>End Parallel</a:t>
            </a:r>
          </a:p>
        </p:txBody>
      </p:sp>
      <p:sp>
        <p:nvSpPr>
          <p:cNvPr id="36867" name="Text Box 8"/>
          <p:cNvSpPr txBox="1">
            <a:spLocks noChangeArrowheads="1"/>
          </p:cNvSpPr>
          <p:nvPr/>
        </p:nvSpPr>
        <p:spPr bwMode="auto">
          <a:xfrm>
            <a:off x="4052888" y="2947988"/>
            <a:ext cx="4779021" cy="224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i="1" dirty="0">
                <a:solidFill>
                  <a:srgbClr val="000000"/>
                </a:solidFill>
                <a:cs typeface="Arial" charset="0"/>
              </a:rPr>
              <a:t>Code block</a:t>
            </a:r>
            <a:r>
              <a:rPr lang="en-US" sz="2000" b="1" dirty="0">
                <a:solidFill>
                  <a:srgbClr val="000000"/>
                </a:solidFill>
                <a:cs typeface="Arial" charset="0"/>
              </a:rPr>
              <a:t>	Each Thread Executes</a:t>
            </a:r>
          </a:p>
          <a:p>
            <a:pPr eaLnBrk="1" hangingPunct="1"/>
            <a:r>
              <a:rPr lang="en-US" sz="2000" dirty="0">
                <a:solidFill>
                  <a:srgbClr val="000000"/>
                </a:solidFill>
                <a:cs typeface="Arial" charset="0"/>
              </a:rPr>
              <a:t>DO     	             Work Sharing</a:t>
            </a:r>
          </a:p>
          <a:p>
            <a:pPr eaLnBrk="1" hangingPunct="1"/>
            <a:r>
              <a:rPr lang="en-US" sz="2000" dirty="0">
                <a:solidFill>
                  <a:srgbClr val="000000"/>
                </a:solidFill>
                <a:cs typeface="Arial" charset="0"/>
              </a:rPr>
              <a:t>SECTIONS	Work Sharing</a:t>
            </a:r>
          </a:p>
          <a:p>
            <a:pPr eaLnBrk="1" hangingPunct="1"/>
            <a:r>
              <a:rPr lang="en-US" sz="2000" dirty="0">
                <a:solidFill>
                  <a:srgbClr val="000000"/>
                </a:solidFill>
                <a:cs typeface="Arial" charset="0"/>
              </a:rPr>
              <a:t>SINGLE	One </a:t>
            </a:r>
            <a:r>
              <a:rPr lang="en-US" sz="2000" dirty="0" smtClean="0">
                <a:solidFill>
                  <a:srgbClr val="000000"/>
                </a:solidFill>
                <a:cs typeface="Arial" charset="0"/>
              </a:rPr>
              <a:t>Thread</a:t>
            </a:r>
          </a:p>
          <a:p>
            <a:pPr eaLnBrk="1" hangingPunct="1"/>
            <a:r>
              <a:rPr lang="en-US" sz="2000" dirty="0" smtClean="0">
                <a:solidFill>
                  <a:srgbClr val="000000"/>
                </a:solidFill>
                <a:cs typeface="Arial" charset="0"/>
              </a:rPr>
              <a:t>MASTER	Only the master thread</a:t>
            </a:r>
            <a:endParaRPr lang="en-US" sz="2000" dirty="0">
              <a:solidFill>
                <a:srgbClr val="000000"/>
              </a:solidFill>
              <a:cs typeface="Arial" charset="0"/>
            </a:endParaRPr>
          </a:p>
          <a:p>
            <a:pPr eaLnBrk="1" hangingPunct="1"/>
            <a:r>
              <a:rPr lang="en-US" sz="2000" dirty="0">
                <a:solidFill>
                  <a:srgbClr val="000000"/>
                </a:solidFill>
                <a:cs typeface="Arial" charset="0"/>
              </a:rPr>
              <a:t>CRITICAL	One Thread at a </a:t>
            </a:r>
            <a:r>
              <a:rPr lang="en-US" sz="2000" dirty="0" smtClean="0">
                <a:solidFill>
                  <a:srgbClr val="000000"/>
                </a:solidFill>
                <a:cs typeface="Arial" charset="0"/>
              </a:rPr>
              <a:t>time</a:t>
            </a:r>
          </a:p>
          <a:p>
            <a:pPr eaLnBrk="1" hangingPunct="1"/>
            <a:endParaRPr lang="en-US" sz="20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6868" name="AutoShape 9"/>
          <p:cNvSpPr>
            <a:spLocks noChangeArrowheads="1"/>
          </p:cNvSpPr>
          <p:nvPr/>
        </p:nvSpPr>
        <p:spPr bwMode="auto">
          <a:xfrm>
            <a:off x="2971800" y="3289286"/>
            <a:ext cx="5791200" cy="1546225"/>
          </a:xfrm>
          <a:prstGeom prst="leftArrowCallout">
            <a:avLst>
              <a:gd name="adj1" fmla="val 25000"/>
              <a:gd name="adj2" fmla="val 25000"/>
              <a:gd name="adj3" fmla="val 54325"/>
              <a:gd name="adj4" fmla="val 81162"/>
            </a:avLst>
          </a:prstGeom>
          <a:noFill/>
          <a:ln w="28448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9" name="Text Box 10"/>
          <p:cNvSpPr txBox="1">
            <a:spLocks noChangeArrowheads="1"/>
          </p:cNvSpPr>
          <p:nvPr/>
        </p:nvSpPr>
        <p:spPr bwMode="auto">
          <a:xfrm>
            <a:off x="819150" y="4952574"/>
            <a:ext cx="2935288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  <a:cs typeface="Arial" charset="0"/>
              </a:rPr>
              <a:t>Parallel DO/for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  <a:cs typeface="Arial" charset="0"/>
              </a:rPr>
              <a:t>Parallel SECTIONS</a:t>
            </a:r>
          </a:p>
        </p:txBody>
      </p:sp>
      <p:sp>
        <p:nvSpPr>
          <p:cNvPr id="36870" name="Text Box 11"/>
          <p:cNvSpPr txBox="1">
            <a:spLocks noChangeArrowheads="1"/>
          </p:cNvSpPr>
          <p:nvPr/>
        </p:nvSpPr>
        <p:spPr bwMode="auto">
          <a:xfrm>
            <a:off x="4800600" y="5079206"/>
            <a:ext cx="233362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000000"/>
                </a:solidFill>
                <a:cs typeface="Arial" charset="0"/>
              </a:rPr>
              <a:t>Stand-alone</a:t>
            </a:r>
          </a:p>
          <a:p>
            <a:pPr eaLnBrk="1" hangingPunct="1"/>
            <a:r>
              <a:rPr lang="en-US" sz="2000" dirty="0">
                <a:solidFill>
                  <a:srgbClr val="000000"/>
                </a:solidFill>
                <a:cs typeface="Arial" charset="0"/>
              </a:rPr>
              <a:t>Parallel Constructs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57200" y="1600200"/>
            <a:ext cx="81534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-108" charset="0"/>
              <a:buNone/>
              <a:defRPr/>
            </a:pPr>
            <a:r>
              <a:rPr lang="en-US" b="1" dirty="0">
                <a:solidFill>
                  <a:schemeClr val="bg1"/>
                </a:solidFill>
                <a:ea typeface="ＭＳ Ｐゴシック" pitchFamily="-108" charset="-128"/>
                <a:cs typeface="ＭＳ Ｐゴシック" pitchFamily="-108" charset="-128"/>
              </a:rPr>
              <a:t>Use </a:t>
            </a:r>
            <a:r>
              <a:rPr lang="en-US" b="1" dirty="0" err="1">
                <a:solidFill>
                  <a:schemeClr val="bg1"/>
                </a:solidFill>
                <a:ea typeface="ＭＳ Ｐゴシック" pitchFamily="-108" charset="-128"/>
                <a:cs typeface="ＭＳ Ｐゴシック" pitchFamily="-108" charset="-128"/>
              </a:rPr>
              <a:t>OpenMP</a:t>
            </a:r>
            <a:r>
              <a:rPr lang="en-US" b="1" dirty="0">
                <a:solidFill>
                  <a:schemeClr val="bg1"/>
                </a:solidFill>
                <a:ea typeface="ＭＳ Ｐゴシック" pitchFamily="-108" charset="-128"/>
                <a:cs typeface="ＭＳ Ｐゴシック" pitchFamily="-108" charset="-128"/>
              </a:rPr>
              <a:t> directives to specify Parallel Region and Work-Sharing  </a:t>
            </a:r>
            <a:br>
              <a:rPr lang="en-US" b="1" dirty="0">
                <a:solidFill>
                  <a:schemeClr val="bg1"/>
                </a:solidFill>
                <a:ea typeface="ＭＳ Ｐゴシック" pitchFamily="-108" charset="-128"/>
                <a:cs typeface="ＭＳ Ｐゴシック" pitchFamily="-108" charset="-128"/>
              </a:rPr>
            </a:br>
            <a:r>
              <a:rPr lang="en-US" b="1" dirty="0">
                <a:solidFill>
                  <a:schemeClr val="bg1"/>
                </a:solidFill>
                <a:ea typeface="ＭＳ Ｐゴシック" pitchFamily="-108" charset="-128"/>
                <a:cs typeface="ＭＳ Ｐゴシック" pitchFamily="-108" charset="-128"/>
              </a:rPr>
              <a:t> constructs.</a:t>
            </a:r>
          </a:p>
        </p:txBody>
      </p:sp>
      <p:sp>
        <p:nvSpPr>
          <p:cNvPr id="36872" name="Title 1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Parallel Region/Work Sharing</a:t>
            </a:r>
          </a:p>
        </p:txBody>
      </p:sp>
      <p:sp>
        <p:nvSpPr>
          <p:cNvPr id="18" name="Left Bracket 17"/>
          <p:cNvSpPr/>
          <p:nvPr/>
        </p:nvSpPr>
        <p:spPr>
          <a:xfrm>
            <a:off x="666750" y="3417221"/>
            <a:ext cx="152400" cy="1295400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buFont typeface="Times New Roman" pitchFamily="-108" charset="0"/>
              <a:buNone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8248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76250" y="2661210"/>
            <a:ext cx="2060575" cy="2974975"/>
            <a:chOff x="476250" y="2661210"/>
            <a:chExt cx="2060575" cy="2974975"/>
          </a:xfrm>
        </p:grpSpPr>
        <p:sp>
          <p:nvSpPr>
            <p:cNvPr id="47107" name="Text Box 4"/>
            <p:cNvSpPr txBox="1">
              <a:spLocks noChangeArrowheads="1"/>
            </p:cNvSpPr>
            <p:nvPr/>
          </p:nvSpPr>
          <p:spPr bwMode="auto">
            <a:xfrm>
              <a:off x="893763" y="2661210"/>
              <a:ext cx="1643062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sz="1600" b="1">
                  <a:solidFill>
                    <a:srgbClr val="3366CC"/>
                  </a:solidFill>
                  <a:latin typeface="Courier New" charset="0"/>
                </a:rPr>
                <a:t>PARALLEL</a:t>
              </a:r>
            </a:p>
            <a:p>
              <a:pPr eaLnBrk="1" hangingPunct="1"/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  {code}</a:t>
              </a:r>
            </a:p>
            <a:p>
              <a:pPr eaLnBrk="1" hangingPunct="1"/>
              <a:r>
                <a:rPr lang="en-US" sz="1600" b="1">
                  <a:solidFill>
                    <a:srgbClr val="3366CC"/>
                  </a:solidFill>
                  <a:latin typeface="Courier New" charset="0"/>
                </a:rPr>
                <a:t>END PARALLEL</a:t>
              </a:r>
            </a:p>
          </p:txBody>
        </p:sp>
        <p:sp>
          <p:nvSpPr>
            <p:cNvPr id="47110" name="Line 7"/>
            <p:cNvSpPr>
              <a:spLocks noChangeShapeType="1"/>
            </p:cNvSpPr>
            <p:nvPr/>
          </p:nvSpPr>
          <p:spPr bwMode="auto">
            <a:xfrm flipH="1">
              <a:off x="765175" y="3948673"/>
              <a:ext cx="1452563" cy="1587"/>
            </a:xfrm>
            <a:prstGeom prst="line">
              <a:avLst/>
            </a:prstGeom>
            <a:noFill/>
            <a:ln w="12600">
              <a:solidFill>
                <a:srgbClr val="0033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1" name="Line 8"/>
            <p:cNvSpPr>
              <a:spLocks noChangeShapeType="1"/>
            </p:cNvSpPr>
            <p:nvPr/>
          </p:nvSpPr>
          <p:spPr bwMode="auto">
            <a:xfrm>
              <a:off x="777875" y="3953435"/>
              <a:ext cx="1588" cy="546100"/>
            </a:xfrm>
            <a:prstGeom prst="line">
              <a:avLst/>
            </a:prstGeom>
            <a:noFill/>
            <a:ln w="12600">
              <a:solidFill>
                <a:srgbClr val="003366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2" name="Rectangle 9"/>
            <p:cNvSpPr>
              <a:spLocks noChangeArrowheads="1"/>
            </p:cNvSpPr>
            <p:nvPr/>
          </p:nvSpPr>
          <p:spPr bwMode="auto">
            <a:xfrm>
              <a:off x="476250" y="4035985"/>
              <a:ext cx="555625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100" b="1">
                  <a:solidFill>
                    <a:srgbClr val="000000"/>
                  </a:solidFill>
                  <a:latin typeface="Arial Unicode MS" charset="0"/>
                </a:rPr>
                <a:t>code</a:t>
              </a:r>
            </a:p>
          </p:txBody>
        </p:sp>
        <p:sp>
          <p:nvSpPr>
            <p:cNvPr id="47113" name="Line 10"/>
            <p:cNvSpPr>
              <a:spLocks noChangeShapeType="1"/>
            </p:cNvSpPr>
            <p:nvPr/>
          </p:nvSpPr>
          <p:spPr bwMode="auto">
            <a:xfrm>
              <a:off x="1258888" y="3953435"/>
              <a:ext cx="1587" cy="546100"/>
            </a:xfrm>
            <a:prstGeom prst="line">
              <a:avLst/>
            </a:prstGeom>
            <a:noFill/>
            <a:ln w="12600">
              <a:solidFill>
                <a:srgbClr val="003366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4" name="Rectangle 11"/>
            <p:cNvSpPr>
              <a:spLocks noChangeArrowheads="1"/>
            </p:cNvSpPr>
            <p:nvPr/>
          </p:nvSpPr>
          <p:spPr bwMode="auto">
            <a:xfrm>
              <a:off x="957263" y="4035985"/>
              <a:ext cx="555625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100" b="1">
                  <a:solidFill>
                    <a:srgbClr val="000000"/>
                  </a:solidFill>
                  <a:latin typeface="Arial Unicode MS" charset="0"/>
                </a:rPr>
                <a:t>code</a:t>
              </a:r>
            </a:p>
          </p:txBody>
        </p:sp>
        <p:sp>
          <p:nvSpPr>
            <p:cNvPr id="47115" name="Line 12"/>
            <p:cNvSpPr>
              <a:spLocks noChangeShapeType="1"/>
            </p:cNvSpPr>
            <p:nvPr/>
          </p:nvSpPr>
          <p:spPr bwMode="auto">
            <a:xfrm>
              <a:off x="1739900" y="3953435"/>
              <a:ext cx="1588" cy="546100"/>
            </a:xfrm>
            <a:prstGeom prst="line">
              <a:avLst/>
            </a:prstGeom>
            <a:noFill/>
            <a:ln w="12600">
              <a:solidFill>
                <a:srgbClr val="003366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6" name="Rectangle 13"/>
            <p:cNvSpPr>
              <a:spLocks noChangeArrowheads="1"/>
            </p:cNvSpPr>
            <p:nvPr/>
          </p:nvSpPr>
          <p:spPr bwMode="auto">
            <a:xfrm>
              <a:off x="1438275" y="4035985"/>
              <a:ext cx="555625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100" b="1">
                  <a:solidFill>
                    <a:srgbClr val="000000"/>
                  </a:solidFill>
                  <a:latin typeface="Arial Unicode MS" charset="0"/>
                </a:rPr>
                <a:t>code</a:t>
              </a:r>
            </a:p>
          </p:txBody>
        </p:sp>
        <p:sp>
          <p:nvSpPr>
            <p:cNvPr id="47117" name="Line 14"/>
            <p:cNvSpPr>
              <a:spLocks noChangeShapeType="1"/>
            </p:cNvSpPr>
            <p:nvPr/>
          </p:nvSpPr>
          <p:spPr bwMode="auto">
            <a:xfrm>
              <a:off x="2209800" y="3953435"/>
              <a:ext cx="1588" cy="546100"/>
            </a:xfrm>
            <a:prstGeom prst="line">
              <a:avLst/>
            </a:prstGeom>
            <a:noFill/>
            <a:ln w="12600">
              <a:solidFill>
                <a:srgbClr val="003366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8" name="Rectangle 15"/>
            <p:cNvSpPr>
              <a:spLocks noChangeArrowheads="1"/>
            </p:cNvSpPr>
            <p:nvPr/>
          </p:nvSpPr>
          <p:spPr bwMode="auto">
            <a:xfrm>
              <a:off x="1919288" y="4035985"/>
              <a:ext cx="555625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100" b="1">
                  <a:solidFill>
                    <a:srgbClr val="000000"/>
                  </a:solidFill>
                  <a:latin typeface="Arial Unicode MS" charset="0"/>
                </a:rPr>
                <a:t>code</a:t>
              </a:r>
            </a:p>
          </p:txBody>
        </p:sp>
        <p:sp>
          <p:nvSpPr>
            <p:cNvPr id="47119" name="Line 16"/>
            <p:cNvSpPr>
              <a:spLocks noChangeShapeType="1"/>
            </p:cNvSpPr>
            <p:nvPr/>
          </p:nvSpPr>
          <p:spPr bwMode="auto">
            <a:xfrm flipH="1" flipV="1">
              <a:off x="784225" y="4477310"/>
              <a:ext cx="1428750" cy="11113"/>
            </a:xfrm>
            <a:prstGeom prst="line">
              <a:avLst/>
            </a:prstGeom>
            <a:noFill/>
            <a:ln w="12600">
              <a:solidFill>
                <a:srgbClr val="0033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62" name="Line 59"/>
            <p:cNvSpPr>
              <a:spLocks noChangeShapeType="1"/>
            </p:cNvSpPr>
            <p:nvPr/>
          </p:nvSpPr>
          <p:spPr bwMode="auto">
            <a:xfrm>
              <a:off x="774700" y="3653398"/>
              <a:ext cx="1588" cy="304800"/>
            </a:xfrm>
            <a:prstGeom prst="line">
              <a:avLst/>
            </a:prstGeom>
            <a:noFill/>
            <a:ln w="12600">
              <a:solidFill>
                <a:srgbClr val="003366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64" name="Line 61"/>
            <p:cNvSpPr>
              <a:spLocks noChangeShapeType="1"/>
            </p:cNvSpPr>
            <p:nvPr/>
          </p:nvSpPr>
          <p:spPr bwMode="auto">
            <a:xfrm>
              <a:off x="787400" y="4491598"/>
              <a:ext cx="1588" cy="304800"/>
            </a:xfrm>
            <a:prstGeom prst="line">
              <a:avLst/>
            </a:prstGeom>
            <a:noFill/>
            <a:ln w="12600">
              <a:solidFill>
                <a:srgbClr val="003366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65" name="Text Box 62"/>
            <p:cNvSpPr txBox="1">
              <a:spLocks noChangeArrowheads="1"/>
            </p:cNvSpPr>
            <p:nvPr/>
          </p:nvSpPr>
          <p:spPr bwMode="auto">
            <a:xfrm>
              <a:off x="762000" y="5264710"/>
              <a:ext cx="1273175" cy="3714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000000"/>
                  </a:solidFill>
                  <a:latin typeface="Arial Unicode MS" charset="0"/>
                </a:rPr>
                <a:t>Replicated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894013" y="2180198"/>
            <a:ext cx="2892425" cy="3455987"/>
            <a:chOff x="2894013" y="2180198"/>
            <a:chExt cx="2892425" cy="3455987"/>
          </a:xfrm>
        </p:grpSpPr>
        <p:sp>
          <p:nvSpPr>
            <p:cNvPr id="47108" name="Text Box 5"/>
            <p:cNvSpPr txBox="1">
              <a:spLocks noChangeArrowheads="1"/>
            </p:cNvSpPr>
            <p:nvPr/>
          </p:nvSpPr>
          <p:spPr bwMode="auto">
            <a:xfrm>
              <a:off x="3267075" y="2180198"/>
              <a:ext cx="2009775" cy="1311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sz="1600" b="1" dirty="0">
                  <a:solidFill>
                    <a:srgbClr val="3366CC"/>
                  </a:solidFill>
                  <a:latin typeface="Courier New" charset="0"/>
                </a:rPr>
                <a:t>PARALLEL DO</a:t>
              </a:r>
            </a:p>
            <a:p>
              <a:pPr eaLnBrk="1" hangingPunct="1"/>
              <a:r>
                <a:rPr lang="en-US" sz="1600" b="1" dirty="0">
                  <a:solidFill>
                    <a:srgbClr val="000000"/>
                  </a:solidFill>
                  <a:latin typeface="Courier New" charset="0"/>
                </a:rPr>
                <a:t>  do I = 1,N*4</a:t>
              </a:r>
            </a:p>
            <a:p>
              <a:pPr eaLnBrk="1" hangingPunct="1"/>
              <a:r>
                <a:rPr lang="en-US" sz="1600" b="1" dirty="0">
                  <a:solidFill>
                    <a:srgbClr val="000000"/>
                  </a:solidFill>
                  <a:latin typeface="Courier New" charset="0"/>
                </a:rPr>
                <a:t>    {code}</a:t>
              </a:r>
            </a:p>
            <a:p>
              <a:pPr eaLnBrk="1" hangingPunct="1"/>
              <a:r>
                <a:rPr lang="en-US" sz="1600" b="1" dirty="0">
                  <a:solidFill>
                    <a:srgbClr val="000000"/>
                  </a:solidFill>
                  <a:latin typeface="Courier New" charset="0"/>
                </a:rPr>
                <a:t>  end do</a:t>
              </a:r>
            </a:p>
            <a:p>
              <a:pPr eaLnBrk="1" hangingPunct="1"/>
              <a:r>
                <a:rPr lang="en-US" sz="1600" b="1" dirty="0">
                  <a:solidFill>
                    <a:srgbClr val="3366CC"/>
                  </a:solidFill>
                  <a:latin typeface="Courier New" charset="0"/>
                </a:rPr>
                <a:t>END PARALLEL DO</a:t>
              </a:r>
            </a:p>
          </p:txBody>
        </p:sp>
        <p:sp>
          <p:nvSpPr>
            <p:cNvPr id="47120" name="Line 17"/>
            <p:cNvSpPr>
              <a:spLocks noChangeShapeType="1"/>
            </p:cNvSpPr>
            <p:nvPr/>
          </p:nvSpPr>
          <p:spPr bwMode="auto">
            <a:xfrm flipH="1" flipV="1">
              <a:off x="3192463" y="3947085"/>
              <a:ext cx="2095500" cy="12700"/>
            </a:xfrm>
            <a:prstGeom prst="line">
              <a:avLst/>
            </a:prstGeom>
            <a:noFill/>
            <a:ln w="12600">
              <a:solidFill>
                <a:srgbClr val="0033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1" name="Line 18"/>
            <p:cNvSpPr>
              <a:spLocks noChangeShapeType="1"/>
            </p:cNvSpPr>
            <p:nvPr/>
          </p:nvSpPr>
          <p:spPr bwMode="auto">
            <a:xfrm>
              <a:off x="3205163" y="3953435"/>
              <a:ext cx="1587" cy="546100"/>
            </a:xfrm>
            <a:prstGeom prst="line">
              <a:avLst/>
            </a:prstGeom>
            <a:noFill/>
            <a:ln w="12600">
              <a:solidFill>
                <a:srgbClr val="003366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2" name="Line 19"/>
            <p:cNvSpPr>
              <a:spLocks noChangeShapeType="1"/>
            </p:cNvSpPr>
            <p:nvPr/>
          </p:nvSpPr>
          <p:spPr bwMode="auto">
            <a:xfrm>
              <a:off x="3733800" y="3953435"/>
              <a:ext cx="1588" cy="546100"/>
            </a:xfrm>
            <a:prstGeom prst="line">
              <a:avLst/>
            </a:prstGeom>
            <a:noFill/>
            <a:ln w="12600">
              <a:solidFill>
                <a:srgbClr val="003366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3" name="Rectangle 20"/>
            <p:cNvSpPr>
              <a:spLocks noChangeArrowheads="1"/>
            </p:cNvSpPr>
            <p:nvPr/>
          </p:nvSpPr>
          <p:spPr bwMode="auto">
            <a:xfrm>
              <a:off x="3409950" y="3947085"/>
              <a:ext cx="741363" cy="382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800" b="1">
                  <a:solidFill>
                    <a:srgbClr val="000000"/>
                  </a:solidFill>
                  <a:latin typeface="Arial Unicode MS" charset="0"/>
                </a:rPr>
                <a:t>I=N+1,2N</a:t>
              </a:r>
            </a:p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100" b="1">
                  <a:solidFill>
                    <a:srgbClr val="000000"/>
                  </a:solidFill>
                  <a:latin typeface="Arial Unicode MS" charset="0"/>
                </a:rPr>
                <a:t> code</a:t>
              </a:r>
            </a:p>
          </p:txBody>
        </p:sp>
        <p:sp>
          <p:nvSpPr>
            <p:cNvPr id="47124" name="Line 21"/>
            <p:cNvSpPr>
              <a:spLocks noChangeShapeType="1"/>
            </p:cNvSpPr>
            <p:nvPr/>
          </p:nvSpPr>
          <p:spPr bwMode="auto">
            <a:xfrm>
              <a:off x="4503738" y="3953435"/>
              <a:ext cx="1587" cy="546100"/>
            </a:xfrm>
            <a:prstGeom prst="line">
              <a:avLst/>
            </a:prstGeom>
            <a:noFill/>
            <a:ln w="12600">
              <a:solidFill>
                <a:srgbClr val="003366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5" name="Rectangle 22"/>
            <p:cNvSpPr>
              <a:spLocks noChangeArrowheads="1"/>
            </p:cNvSpPr>
            <p:nvPr/>
          </p:nvSpPr>
          <p:spPr bwMode="auto">
            <a:xfrm>
              <a:off x="4156075" y="3953435"/>
              <a:ext cx="81121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800" b="1">
                  <a:solidFill>
                    <a:srgbClr val="000000"/>
                  </a:solidFill>
                  <a:latin typeface="Arial Unicode MS" charset="0"/>
                </a:rPr>
                <a:t>I=2N+1,3N</a:t>
              </a:r>
            </a:p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800" b="1">
                  <a:solidFill>
                    <a:srgbClr val="000000"/>
                  </a:solidFill>
                  <a:latin typeface="Arial Unicode MS" charset="0"/>
                </a:rPr>
                <a:t>  code</a:t>
              </a:r>
            </a:p>
          </p:txBody>
        </p:sp>
        <p:sp>
          <p:nvSpPr>
            <p:cNvPr id="47126" name="Line 23"/>
            <p:cNvSpPr>
              <a:spLocks noChangeShapeType="1"/>
            </p:cNvSpPr>
            <p:nvPr/>
          </p:nvSpPr>
          <p:spPr bwMode="auto">
            <a:xfrm>
              <a:off x="5268913" y="3953435"/>
              <a:ext cx="1587" cy="546100"/>
            </a:xfrm>
            <a:prstGeom prst="line">
              <a:avLst/>
            </a:prstGeom>
            <a:noFill/>
            <a:ln w="12600">
              <a:solidFill>
                <a:srgbClr val="003366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7" name="Rectangle 24"/>
            <p:cNvSpPr>
              <a:spLocks noChangeArrowheads="1"/>
            </p:cNvSpPr>
            <p:nvPr/>
          </p:nvSpPr>
          <p:spPr bwMode="auto">
            <a:xfrm>
              <a:off x="4975225" y="3953435"/>
              <a:ext cx="81121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800" b="1">
                  <a:solidFill>
                    <a:srgbClr val="000000"/>
                  </a:solidFill>
                  <a:latin typeface="Arial Unicode MS" charset="0"/>
                </a:rPr>
                <a:t>I=3N+1,4N</a:t>
              </a:r>
            </a:p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800" b="1">
                  <a:solidFill>
                    <a:srgbClr val="000000"/>
                  </a:solidFill>
                  <a:latin typeface="Arial Unicode MS" charset="0"/>
                </a:rPr>
                <a:t>  code</a:t>
              </a:r>
            </a:p>
          </p:txBody>
        </p:sp>
        <p:sp>
          <p:nvSpPr>
            <p:cNvPr id="47128" name="Line 25"/>
            <p:cNvSpPr>
              <a:spLocks noChangeShapeType="1"/>
            </p:cNvSpPr>
            <p:nvPr/>
          </p:nvSpPr>
          <p:spPr bwMode="auto">
            <a:xfrm flipH="1">
              <a:off x="3211513" y="4480485"/>
              <a:ext cx="2063750" cy="1588"/>
            </a:xfrm>
            <a:prstGeom prst="line">
              <a:avLst/>
            </a:prstGeom>
            <a:noFill/>
            <a:ln w="12600">
              <a:solidFill>
                <a:srgbClr val="0033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9" name="Rectangle 26"/>
            <p:cNvSpPr>
              <a:spLocks noChangeArrowheads="1"/>
            </p:cNvSpPr>
            <p:nvPr/>
          </p:nvSpPr>
          <p:spPr bwMode="auto">
            <a:xfrm>
              <a:off x="2894013" y="3940735"/>
              <a:ext cx="500062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800" b="1">
                  <a:solidFill>
                    <a:srgbClr val="000000"/>
                  </a:solidFill>
                  <a:latin typeface="Arial Unicode MS" charset="0"/>
                </a:rPr>
                <a:t>I=1,N</a:t>
              </a:r>
            </a:p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800" b="1">
                  <a:solidFill>
                    <a:srgbClr val="000000"/>
                  </a:solidFill>
                  <a:latin typeface="Arial Unicode MS" charset="0"/>
                </a:rPr>
                <a:t> code</a:t>
              </a:r>
            </a:p>
          </p:txBody>
        </p:sp>
        <p:sp>
          <p:nvSpPr>
            <p:cNvPr id="47161" name="Line 58"/>
            <p:cNvSpPr>
              <a:spLocks noChangeShapeType="1"/>
            </p:cNvSpPr>
            <p:nvPr/>
          </p:nvSpPr>
          <p:spPr bwMode="auto">
            <a:xfrm>
              <a:off x="3200400" y="3659748"/>
              <a:ext cx="1588" cy="304800"/>
            </a:xfrm>
            <a:prstGeom prst="line">
              <a:avLst/>
            </a:prstGeom>
            <a:noFill/>
            <a:ln w="12600">
              <a:solidFill>
                <a:srgbClr val="003366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63" name="Line 60"/>
            <p:cNvSpPr>
              <a:spLocks noChangeShapeType="1"/>
            </p:cNvSpPr>
            <p:nvPr/>
          </p:nvSpPr>
          <p:spPr bwMode="auto">
            <a:xfrm>
              <a:off x="3213100" y="4497948"/>
              <a:ext cx="1588" cy="304800"/>
            </a:xfrm>
            <a:prstGeom prst="line">
              <a:avLst/>
            </a:prstGeom>
            <a:noFill/>
            <a:ln w="12600">
              <a:solidFill>
                <a:srgbClr val="003366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66" name="Text Box 63"/>
            <p:cNvSpPr txBox="1">
              <a:spLocks noChangeArrowheads="1"/>
            </p:cNvSpPr>
            <p:nvPr/>
          </p:nvSpPr>
          <p:spPr bwMode="auto">
            <a:xfrm>
              <a:off x="3440113" y="5264710"/>
              <a:ext cx="1579562" cy="37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sz="1800" dirty="0">
                  <a:solidFill>
                    <a:srgbClr val="000000"/>
                  </a:solidFill>
                  <a:latin typeface="Arial Unicode MS" charset="0"/>
                </a:rPr>
                <a:t>Work Sharing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738813" y="1343870"/>
            <a:ext cx="2943225" cy="4292315"/>
            <a:chOff x="5738813" y="1343870"/>
            <a:chExt cx="2943225" cy="4292315"/>
          </a:xfrm>
        </p:grpSpPr>
        <p:sp>
          <p:nvSpPr>
            <p:cNvPr id="47109" name="Text Box 6"/>
            <p:cNvSpPr txBox="1">
              <a:spLocks noChangeArrowheads="1"/>
            </p:cNvSpPr>
            <p:nvPr/>
          </p:nvSpPr>
          <p:spPr bwMode="auto">
            <a:xfrm>
              <a:off x="6184900" y="1343870"/>
              <a:ext cx="1909795" cy="2310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sz="1600" b="1" dirty="0">
                  <a:solidFill>
                    <a:srgbClr val="3366CC"/>
                  </a:solidFill>
                  <a:latin typeface="Courier New" charset="0"/>
                </a:rPr>
                <a:t>PARALLEL</a:t>
              </a:r>
            </a:p>
            <a:p>
              <a:pPr eaLnBrk="1" hangingPunct="1"/>
              <a:r>
                <a:rPr lang="en-US" sz="1600" b="1" dirty="0">
                  <a:solidFill>
                    <a:srgbClr val="000000"/>
                  </a:solidFill>
                  <a:latin typeface="Courier New" charset="0"/>
                </a:rPr>
                <a:t>    {code1}</a:t>
              </a:r>
            </a:p>
            <a:p>
              <a:pPr eaLnBrk="1" hangingPunct="1"/>
              <a:r>
                <a:rPr lang="en-US" sz="1600" b="1" dirty="0">
                  <a:solidFill>
                    <a:srgbClr val="3366CC"/>
                  </a:solidFill>
                  <a:latin typeface="Courier New" charset="0"/>
                </a:rPr>
                <a:t>DO</a:t>
              </a:r>
            </a:p>
            <a:p>
              <a:pPr eaLnBrk="1" hangingPunct="1"/>
              <a:r>
                <a:rPr lang="en-US" sz="1600" b="1" dirty="0">
                  <a:solidFill>
                    <a:srgbClr val="000000"/>
                  </a:solidFill>
                  <a:latin typeface="Courier New" charset="0"/>
                </a:rPr>
                <a:t>  do I = 1,N*4</a:t>
              </a:r>
            </a:p>
            <a:p>
              <a:pPr eaLnBrk="1" hangingPunct="1"/>
              <a:r>
                <a:rPr lang="en-US" sz="1600" b="1" dirty="0">
                  <a:solidFill>
                    <a:srgbClr val="000000"/>
                  </a:solidFill>
                  <a:latin typeface="Courier New" charset="0"/>
                </a:rPr>
                <a:t>    {code2}</a:t>
              </a:r>
            </a:p>
            <a:p>
              <a:pPr eaLnBrk="1" hangingPunct="1"/>
              <a:r>
                <a:rPr lang="en-US" sz="1600" b="1" dirty="0">
                  <a:solidFill>
                    <a:srgbClr val="000000"/>
                  </a:solidFill>
                  <a:latin typeface="Courier New" charset="0"/>
                </a:rPr>
                <a:t>  </a:t>
              </a:r>
              <a:r>
                <a:rPr lang="en-US" sz="1600" b="1" dirty="0" smtClean="0">
                  <a:solidFill>
                    <a:srgbClr val="000000"/>
                  </a:solidFill>
                  <a:latin typeface="Courier New" charset="0"/>
                </a:rPr>
                <a:t>end do</a:t>
              </a:r>
            </a:p>
            <a:p>
              <a:pPr eaLnBrk="1" hangingPunct="1"/>
              <a:r>
                <a:rPr lang="en-US" sz="1600" b="1" dirty="0" smtClean="0">
                  <a:solidFill>
                    <a:srgbClr val="3366CC"/>
                  </a:solidFill>
                  <a:latin typeface="Courier New" charset="0"/>
                </a:rPr>
                <a:t>END DO</a:t>
              </a:r>
              <a:endParaRPr lang="en-US" sz="1600" b="1" dirty="0">
                <a:solidFill>
                  <a:srgbClr val="3366CC"/>
                </a:solidFill>
                <a:latin typeface="Courier New" charset="0"/>
              </a:endParaRPr>
            </a:p>
            <a:p>
              <a:pPr eaLnBrk="1" hangingPunct="1"/>
              <a:r>
                <a:rPr lang="en-US" sz="1600" b="1" dirty="0" smtClean="0">
                  <a:solidFill>
                    <a:srgbClr val="000000"/>
                  </a:solidFill>
                  <a:latin typeface="Courier New" charset="0"/>
                </a:rPr>
                <a:t>    </a:t>
              </a:r>
              <a:r>
                <a:rPr lang="en-US" sz="1600" b="1" dirty="0">
                  <a:solidFill>
                    <a:srgbClr val="000000"/>
                  </a:solidFill>
                  <a:latin typeface="Courier New" charset="0"/>
                </a:rPr>
                <a:t>{code3}</a:t>
              </a:r>
            </a:p>
            <a:p>
              <a:pPr eaLnBrk="1" hangingPunct="1"/>
              <a:r>
                <a:rPr lang="en-US" sz="1600" b="1" dirty="0">
                  <a:solidFill>
                    <a:srgbClr val="3366CC"/>
                  </a:solidFill>
                  <a:latin typeface="Courier New" charset="0"/>
                </a:rPr>
                <a:t>END PARALLEL</a:t>
              </a:r>
            </a:p>
          </p:txBody>
        </p:sp>
        <p:sp>
          <p:nvSpPr>
            <p:cNvPr id="47130" name="Line 27"/>
            <p:cNvSpPr>
              <a:spLocks noChangeShapeType="1"/>
            </p:cNvSpPr>
            <p:nvPr/>
          </p:nvSpPr>
          <p:spPr bwMode="auto">
            <a:xfrm flipH="1" flipV="1">
              <a:off x="6086475" y="3674035"/>
              <a:ext cx="2095500" cy="12700"/>
            </a:xfrm>
            <a:prstGeom prst="line">
              <a:avLst/>
            </a:prstGeom>
            <a:noFill/>
            <a:ln w="12600">
              <a:solidFill>
                <a:srgbClr val="0033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1" name="Line 28"/>
            <p:cNvSpPr>
              <a:spLocks noChangeShapeType="1"/>
            </p:cNvSpPr>
            <p:nvPr/>
          </p:nvSpPr>
          <p:spPr bwMode="auto">
            <a:xfrm>
              <a:off x="6099175" y="3680385"/>
              <a:ext cx="1588" cy="546100"/>
            </a:xfrm>
            <a:prstGeom prst="line">
              <a:avLst/>
            </a:prstGeom>
            <a:noFill/>
            <a:ln w="12600">
              <a:solidFill>
                <a:srgbClr val="003366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2" name="Line 29"/>
            <p:cNvSpPr>
              <a:spLocks noChangeShapeType="1"/>
            </p:cNvSpPr>
            <p:nvPr/>
          </p:nvSpPr>
          <p:spPr bwMode="auto">
            <a:xfrm>
              <a:off x="6627813" y="3680385"/>
              <a:ext cx="1587" cy="546100"/>
            </a:xfrm>
            <a:prstGeom prst="line">
              <a:avLst/>
            </a:prstGeom>
            <a:noFill/>
            <a:ln w="12600">
              <a:solidFill>
                <a:srgbClr val="003366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3" name="Rectangle 30"/>
            <p:cNvSpPr>
              <a:spLocks noChangeArrowheads="1"/>
            </p:cNvSpPr>
            <p:nvPr/>
          </p:nvSpPr>
          <p:spPr bwMode="auto">
            <a:xfrm>
              <a:off x="6335713" y="3750235"/>
              <a:ext cx="652462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100" b="1">
                  <a:solidFill>
                    <a:srgbClr val="000000"/>
                  </a:solidFill>
                  <a:latin typeface="Arial Unicode MS" charset="0"/>
                </a:rPr>
                <a:t>code1</a:t>
              </a:r>
            </a:p>
          </p:txBody>
        </p:sp>
        <p:sp>
          <p:nvSpPr>
            <p:cNvPr id="47134" name="Line 31"/>
            <p:cNvSpPr>
              <a:spLocks noChangeShapeType="1"/>
            </p:cNvSpPr>
            <p:nvPr/>
          </p:nvSpPr>
          <p:spPr bwMode="auto">
            <a:xfrm>
              <a:off x="7397750" y="3680385"/>
              <a:ext cx="1588" cy="546100"/>
            </a:xfrm>
            <a:prstGeom prst="line">
              <a:avLst/>
            </a:prstGeom>
            <a:noFill/>
            <a:ln w="12600">
              <a:solidFill>
                <a:srgbClr val="003366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5" name="Rectangle 32"/>
            <p:cNvSpPr>
              <a:spLocks noChangeArrowheads="1"/>
            </p:cNvSpPr>
            <p:nvPr/>
          </p:nvSpPr>
          <p:spPr bwMode="auto">
            <a:xfrm>
              <a:off x="7104063" y="3756585"/>
              <a:ext cx="652462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100" b="1">
                  <a:solidFill>
                    <a:srgbClr val="000000"/>
                  </a:solidFill>
                  <a:latin typeface="Arial Unicode MS" charset="0"/>
                </a:rPr>
                <a:t>code1</a:t>
              </a:r>
            </a:p>
          </p:txBody>
        </p:sp>
        <p:sp>
          <p:nvSpPr>
            <p:cNvPr id="47136" name="Line 33"/>
            <p:cNvSpPr>
              <a:spLocks noChangeShapeType="1"/>
            </p:cNvSpPr>
            <p:nvPr/>
          </p:nvSpPr>
          <p:spPr bwMode="auto">
            <a:xfrm>
              <a:off x="8162925" y="3680385"/>
              <a:ext cx="1588" cy="546100"/>
            </a:xfrm>
            <a:prstGeom prst="line">
              <a:avLst/>
            </a:prstGeom>
            <a:noFill/>
            <a:ln w="12600">
              <a:solidFill>
                <a:srgbClr val="003366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7" name="Rectangle 34"/>
            <p:cNvSpPr>
              <a:spLocks noChangeArrowheads="1"/>
            </p:cNvSpPr>
            <p:nvPr/>
          </p:nvSpPr>
          <p:spPr bwMode="auto">
            <a:xfrm>
              <a:off x="7869238" y="3756585"/>
              <a:ext cx="652462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100" b="1">
                  <a:solidFill>
                    <a:srgbClr val="000000"/>
                  </a:solidFill>
                  <a:latin typeface="Arial Unicode MS" charset="0"/>
                </a:rPr>
                <a:t>code1</a:t>
              </a:r>
            </a:p>
          </p:txBody>
        </p:sp>
        <p:sp>
          <p:nvSpPr>
            <p:cNvPr id="47138" name="Line 35"/>
            <p:cNvSpPr>
              <a:spLocks noChangeShapeType="1"/>
            </p:cNvSpPr>
            <p:nvPr/>
          </p:nvSpPr>
          <p:spPr bwMode="auto">
            <a:xfrm>
              <a:off x="6092825" y="3362885"/>
              <a:ext cx="1588" cy="304800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9" name="Line 36"/>
            <p:cNvSpPr>
              <a:spLocks noChangeShapeType="1"/>
            </p:cNvSpPr>
            <p:nvPr/>
          </p:nvSpPr>
          <p:spPr bwMode="auto">
            <a:xfrm flipH="1">
              <a:off x="6105525" y="4207435"/>
              <a:ext cx="2063750" cy="158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40" name="Rectangle 37"/>
            <p:cNvSpPr>
              <a:spLocks noChangeArrowheads="1"/>
            </p:cNvSpPr>
            <p:nvPr/>
          </p:nvSpPr>
          <p:spPr bwMode="auto">
            <a:xfrm>
              <a:off x="5805488" y="3750235"/>
              <a:ext cx="652462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100" b="1">
                  <a:solidFill>
                    <a:srgbClr val="000000"/>
                  </a:solidFill>
                  <a:latin typeface="Arial Unicode MS" charset="0"/>
                </a:rPr>
                <a:t>code1</a:t>
              </a:r>
            </a:p>
          </p:txBody>
        </p:sp>
        <p:sp>
          <p:nvSpPr>
            <p:cNvPr id="47141" name="Line 38"/>
            <p:cNvSpPr>
              <a:spLocks noChangeShapeType="1"/>
            </p:cNvSpPr>
            <p:nvPr/>
          </p:nvSpPr>
          <p:spPr bwMode="auto">
            <a:xfrm flipH="1" flipV="1">
              <a:off x="6092825" y="4201085"/>
              <a:ext cx="2095500" cy="12700"/>
            </a:xfrm>
            <a:prstGeom prst="line">
              <a:avLst/>
            </a:prstGeom>
            <a:noFill/>
            <a:ln w="12600">
              <a:solidFill>
                <a:srgbClr val="0033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42" name="Line 39"/>
            <p:cNvSpPr>
              <a:spLocks noChangeShapeType="1"/>
            </p:cNvSpPr>
            <p:nvPr/>
          </p:nvSpPr>
          <p:spPr bwMode="auto">
            <a:xfrm>
              <a:off x="6105525" y="4207435"/>
              <a:ext cx="1588" cy="546100"/>
            </a:xfrm>
            <a:prstGeom prst="line">
              <a:avLst/>
            </a:prstGeom>
            <a:noFill/>
            <a:ln w="12600">
              <a:solidFill>
                <a:srgbClr val="003366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43" name="Line 40"/>
            <p:cNvSpPr>
              <a:spLocks noChangeShapeType="1"/>
            </p:cNvSpPr>
            <p:nvPr/>
          </p:nvSpPr>
          <p:spPr bwMode="auto">
            <a:xfrm>
              <a:off x="6634163" y="4207435"/>
              <a:ext cx="1587" cy="546100"/>
            </a:xfrm>
            <a:prstGeom prst="line">
              <a:avLst/>
            </a:prstGeom>
            <a:noFill/>
            <a:ln w="12600">
              <a:solidFill>
                <a:srgbClr val="003366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44" name="Rectangle 41"/>
            <p:cNvSpPr>
              <a:spLocks noChangeArrowheads="1"/>
            </p:cNvSpPr>
            <p:nvPr/>
          </p:nvSpPr>
          <p:spPr bwMode="auto">
            <a:xfrm>
              <a:off x="6310313" y="4201085"/>
              <a:ext cx="741362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800" b="1">
                  <a:solidFill>
                    <a:srgbClr val="000000"/>
                  </a:solidFill>
                  <a:latin typeface="Arial Unicode MS" charset="0"/>
                </a:rPr>
                <a:t>I=N+1,2N</a:t>
              </a:r>
            </a:p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800" b="1">
                  <a:solidFill>
                    <a:srgbClr val="000000"/>
                  </a:solidFill>
                  <a:latin typeface="Arial Unicode MS" charset="0"/>
                </a:rPr>
                <a:t> code2</a:t>
              </a:r>
            </a:p>
          </p:txBody>
        </p:sp>
        <p:sp>
          <p:nvSpPr>
            <p:cNvPr id="47145" name="Line 42"/>
            <p:cNvSpPr>
              <a:spLocks noChangeShapeType="1"/>
            </p:cNvSpPr>
            <p:nvPr/>
          </p:nvSpPr>
          <p:spPr bwMode="auto">
            <a:xfrm>
              <a:off x="7404100" y="4207435"/>
              <a:ext cx="1588" cy="546100"/>
            </a:xfrm>
            <a:prstGeom prst="line">
              <a:avLst/>
            </a:prstGeom>
            <a:noFill/>
            <a:ln w="12600">
              <a:solidFill>
                <a:srgbClr val="003366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46" name="Rectangle 43"/>
            <p:cNvSpPr>
              <a:spLocks noChangeArrowheads="1"/>
            </p:cNvSpPr>
            <p:nvPr/>
          </p:nvSpPr>
          <p:spPr bwMode="auto">
            <a:xfrm>
              <a:off x="7056438" y="4207435"/>
              <a:ext cx="811212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800" b="1">
                  <a:solidFill>
                    <a:srgbClr val="000000"/>
                  </a:solidFill>
                  <a:latin typeface="Arial Unicode MS" charset="0"/>
                </a:rPr>
                <a:t>I=2N+1,3N</a:t>
              </a:r>
            </a:p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800" b="1">
                  <a:solidFill>
                    <a:srgbClr val="000000"/>
                  </a:solidFill>
                  <a:latin typeface="Arial Unicode MS" charset="0"/>
                </a:rPr>
                <a:t>  code2</a:t>
              </a:r>
            </a:p>
          </p:txBody>
        </p:sp>
        <p:sp>
          <p:nvSpPr>
            <p:cNvPr id="47147" name="Line 44"/>
            <p:cNvSpPr>
              <a:spLocks noChangeShapeType="1"/>
            </p:cNvSpPr>
            <p:nvPr/>
          </p:nvSpPr>
          <p:spPr bwMode="auto">
            <a:xfrm>
              <a:off x="8169275" y="4207435"/>
              <a:ext cx="1588" cy="546100"/>
            </a:xfrm>
            <a:prstGeom prst="line">
              <a:avLst/>
            </a:prstGeom>
            <a:noFill/>
            <a:ln w="12600">
              <a:solidFill>
                <a:srgbClr val="003366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48" name="Rectangle 45"/>
            <p:cNvSpPr>
              <a:spLocks noChangeArrowheads="1"/>
            </p:cNvSpPr>
            <p:nvPr/>
          </p:nvSpPr>
          <p:spPr bwMode="auto">
            <a:xfrm>
              <a:off x="7870825" y="4207435"/>
              <a:ext cx="81121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800" b="1">
                  <a:solidFill>
                    <a:srgbClr val="000000"/>
                  </a:solidFill>
                  <a:latin typeface="Arial Unicode MS" charset="0"/>
                </a:rPr>
                <a:t>I=3N+1,4N</a:t>
              </a:r>
            </a:p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800" b="1">
                  <a:solidFill>
                    <a:srgbClr val="000000"/>
                  </a:solidFill>
                  <a:latin typeface="Arial Unicode MS" charset="0"/>
                </a:rPr>
                <a:t>  code2</a:t>
              </a:r>
            </a:p>
          </p:txBody>
        </p:sp>
        <p:sp>
          <p:nvSpPr>
            <p:cNvPr id="47149" name="Rectangle 46"/>
            <p:cNvSpPr>
              <a:spLocks noChangeArrowheads="1"/>
            </p:cNvSpPr>
            <p:nvPr/>
          </p:nvSpPr>
          <p:spPr bwMode="auto">
            <a:xfrm>
              <a:off x="5738813" y="4194735"/>
              <a:ext cx="560387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800" b="1">
                  <a:solidFill>
                    <a:srgbClr val="000000"/>
                  </a:solidFill>
                  <a:latin typeface="Arial Unicode MS" charset="0"/>
                </a:rPr>
                <a:t>I=1,N</a:t>
              </a:r>
            </a:p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800" b="1">
                  <a:solidFill>
                    <a:srgbClr val="000000"/>
                  </a:solidFill>
                  <a:latin typeface="Arial Unicode MS" charset="0"/>
                </a:rPr>
                <a:t> code2</a:t>
              </a:r>
            </a:p>
          </p:txBody>
        </p:sp>
        <p:sp>
          <p:nvSpPr>
            <p:cNvPr id="47150" name="Line 47"/>
            <p:cNvSpPr>
              <a:spLocks noChangeShapeType="1"/>
            </p:cNvSpPr>
            <p:nvPr/>
          </p:nvSpPr>
          <p:spPr bwMode="auto">
            <a:xfrm flipH="1" flipV="1">
              <a:off x="6099175" y="4728135"/>
              <a:ext cx="2095500" cy="12700"/>
            </a:xfrm>
            <a:prstGeom prst="line">
              <a:avLst/>
            </a:prstGeom>
            <a:noFill/>
            <a:ln w="12600">
              <a:solidFill>
                <a:srgbClr val="0033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51" name="Line 48"/>
            <p:cNvSpPr>
              <a:spLocks noChangeShapeType="1"/>
            </p:cNvSpPr>
            <p:nvPr/>
          </p:nvSpPr>
          <p:spPr bwMode="auto">
            <a:xfrm>
              <a:off x="6111875" y="4734485"/>
              <a:ext cx="1588" cy="546100"/>
            </a:xfrm>
            <a:prstGeom prst="line">
              <a:avLst/>
            </a:prstGeom>
            <a:noFill/>
            <a:ln w="12600">
              <a:solidFill>
                <a:srgbClr val="003366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52" name="Line 49"/>
            <p:cNvSpPr>
              <a:spLocks noChangeShapeType="1"/>
            </p:cNvSpPr>
            <p:nvPr/>
          </p:nvSpPr>
          <p:spPr bwMode="auto">
            <a:xfrm>
              <a:off x="6640513" y="4734485"/>
              <a:ext cx="1587" cy="546100"/>
            </a:xfrm>
            <a:prstGeom prst="line">
              <a:avLst/>
            </a:prstGeom>
            <a:noFill/>
            <a:ln w="12600">
              <a:solidFill>
                <a:srgbClr val="003366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53" name="Line 50"/>
            <p:cNvSpPr>
              <a:spLocks noChangeShapeType="1"/>
            </p:cNvSpPr>
            <p:nvPr/>
          </p:nvSpPr>
          <p:spPr bwMode="auto">
            <a:xfrm>
              <a:off x="7410450" y="4734485"/>
              <a:ext cx="1588" cy="546100"/>
            </a:xfrm>
            <a:prstGeom prst="line">
              <a:avLst/>
            </a:prstGeom>
            <a:noFill/>
            <a:ln w="12600">
              <a:solidFill>
                <a:srgbClr val="003366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54" name="Line 51"/>
            <p:cNvSpPr>
              <a:spLocks noChangeShapeType="1"/>
            </p:cNvSpPr>
            <p:nvPr/>
          </p:nvSpPr>
          <p:spPr bwMode="auto">
            <a:xfrm>
              <a:off x="8175625" y="4734485"/>
              <a:ext cx="1588" cy="546100"/>
            </a:xfrm>
            <a:prstGeom prst="line">
              <a:avLst/>
            </a:prstGeom>
            <a:noFill/>
            <a:ln w="12600">
              <a:solidFill>
                <a:srgbClr val="003366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55" name="Line 52"/>
            <p:cNvSpPr>
              <a:spLocks noChangeShapeType="1"/>
            </p:cNvSpPr>
            <p:nvPr/>
          </p:nvSpPr>
          <p:spPr bwMode="auto">
            <a:xfrm flipH="1">
              <a:off x="6118225" y="5261535"/>
              <a:ext cx="2063750" cy="1588"/>
            </a:xfrm>
            <a:prstGeom prst="line">
              <a:avLst/>
            </a:prstGeom>
            <a:noFill/>
            <a:ln w="12600">
              <a:solidFill>
                <a:srgbClr val="0033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56" name="Rectangle 53"/>
            <p:cNvSpPr>
              <a:spLocks noChangeArrowheads="1"/>
            </p:cNvSpPr>
            <p:nvPr/>
          </p:nvSpPr>
          <p:spPr bwMode="auto">
            <a:xfrm>
              <a:off x="6354763" y="4810685"/>
              <a:ext cx="652462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100" b="1">
                  <a:solidFill>
                    <a:srgbClr val="000000"/>
                  </a:solidFill>
                  <a:latin typeface="Arial Unicode MS" charset="0"/>
                </a:rPr>
                <a:t>code3</a:t>
              </a:r>
            </a:p>
          </p:txBody>
        </p:sp>
        <p:sp>
          <p:nvSpPr>
            <p:cNvPr id="47157" name="Rectangle 54"/>
            <p:cNvSpPr>
              <a:spLocks noChangeArrowheads="1"/>
            </p:cNvSpPr>
            <p:nvPr/>
          </p:nvSpPr>
          <p:spPr bwMode="auto">
            <a:xfrm>
              <a:off x="7124700" y="4817035"/>
              <a:ext cx="652463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100" b="1">
                  <a:solidFill>
                    <a:srgbClr val="000000"/>
                  </a:solidFill>
                  <a:latin typeface="Arial Unicode MS" charset="0"/>
                </a:rPr>
                <a:t>code3</a:t>
              </a:r>
            </a:p>
          </p:txBody>
        </p:sp>
        <p:sp>
          <p:nvSpPr>
            <p:cNvPr id="47158" name="Rectangle 55"/>
            <p:cNvSpPr>
              <a:spLocks noChangeArrowheads="1"/>
            </p:cNvSpPr>
            <p:nvPr/>
          </p:nvSpPr>
          <p:spPr bwMode="auto">
            <a:xfrm>
              <a:off x="7889875" y="4817035"/>
              <a:ext cx="652463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100" b="1">
                  <a:solidFill>
                    <a:srgbClr val="000000"/>
                  </a:solidFill>
                  <a:latin typeface="Arial Unicode MS" charset="0"/>
                </a:rPr>
                <a:t>code3</a:t>
              </a:r>
            </a:p>
          </p:txBody>
        </p:sp>
        <p:sp>
          <p:nvSpPr>
            <p:cNvPr id="47159" name="Rectangle 56"/>
            <p:cNvSpPr>
              <a:spLocks noChangeArrowheads="1"/>
            </p:cNvSpPr>
            <p:nvPr/>
          </p:nvSpPr>
          <p:spPr bwMode="auto">
            <a:xfrm>
              <a:off x="5826125" y="4810685"/>
              <a:ext cx="652463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100" b="1">
                  <a:solidFill>
                    <a:srgbClr val="000000"/>
                  </a:solidFill>
                  <a:latin typeface="Arial Unicode MS" charset="0"/>
                </a:rPr>
                <a:t>code3</a:t>
              </a:r>
            </a:p>
          </p:txBody>
        </p:sp>
        <p:sp>
          <p:nvSpPr>
            <p:cNvPr id="47160" name="Line 57"/>
            <p:cNvSpPr>
              <a:spLocks noChangeShapeType="1"/>
            </p:cNvSpPr>
            <p:nvPr/>
          </p:nvSpPr>
          <p:spPr bwMode="auto">
            <a:xfrm>
              <a:off x="6118225" y="5267885"/>
              <a:ext cx="1588" cy="304800"/>
            </a:xfrm>
            <a:prstGeom prst="line">
              <a:avLst/>
            </a:prstGeom>
            <a:noFill/>
            <a:ln w="12600">
              <a:solidFill>
                <a:srgbClr val="003366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67" name="Text Box 64"/>
            <p:cNvSpPr txBox="1">
              <a:spLocks noChangeArrowheads="1"/>
            </p:cNvSpPr>
            <p:nvPr/>
          </p:nvSpPr>
          <p:spPr bwMode="auto">
            <a:xfrm>
              <a:off x="6731000" y="5264710"/>
              <a:ext cx="1233488" cy="37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000000"/>
                  </a:solidFill>
                  <a:latin typeface="Arial Unicode MS" charset="0"/>
                </a:rPr>
                <a:t>Combined</a:t>
              </a:r>
            </a:p>
          </p:txBody>
        </p:sp>
      </p:grpSp>
      <p:sp>
        <p:nvSpPr>
          <p:cNvPr id="47168" name="Title 6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ea typeface="ＭＳ Ｐゴシック" charset="-128"/>
              </a:rPr>
              <a:t>OpenMP parallel constructs</a:t>
            </a:r>
          </a:p>
        </p:txBody>
      </p:sp>
      <p:cxnSp>
        <p:nvCxnSpPr>
          <p:cNvPr id="68" name="Straight Connector 67"/>
          <p:cNvCxnSpPr>
            <a:cxnSpLocks noChangeShapeType="1"/>
          </p:cNvCxnSpPr>
          <p:nvPr/>
        </p:nvCxnSpPr>
        <p:spPr bwMode="auto">
          <a:xfrm rot="5400000">
            <a:off x="877094" y="3701816"/>
            <a:ext cx="3733800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9" name="Straight Connector 68"/>
          <p:cNvCxnSpPr>
            <a:cxnSpLocks noChangeShapeType="1"/>
          </p:cNvCxnSpPr>
          <p:nvPr/>
        </p:nvCxnSpPr>
        <p:spPr bwMode="auto">
          <a:xfrm rot="5400000">
            <a:off x="3772694" y="3701816"/>
            <a:ext cx="3733800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83454179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More about </a:t>
            </a:r>
            <a:r>
              <a:rPr lang="en-US" dirty="0" err="1">
                <a:latin typeface="Arial" charset="0"/>
                <a:ea typeface="ＭＳ Ｐゴシック" charset="0"/>
              </a:rPr>
              <a:t>OpenMP</a:t>
            </a:r>
            <a:r>
              <a:rPr lang="en-US" dirty="0">
                <a:latin typeface="Arial" charset="0"/>
                <a:ea typeface="ＭＳ Ｐゴシック" charset="0"/>
              </a:rPr>
              <a:t> parallel regions…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39725" indent="-339725" eaLnBrk="1" hangingPunct="1">
              <a:lnSpc>
                <a:spcPct val="90000"/>
              </a:lnSpc>
              <a:spcBef>
                <a:spcPts val="750"/>
              </a:spcBef>
              <a:buFont typeface="Arial" charset="0"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en-US" sz="24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There are two </a:t>
            </a:r>
            <a:r>
              <a:rPr lang="en-US" sz="2400" dirty="0" err="1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OpenMP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“modes”</a:t>
            </a:r>
          </a:p>
          <a:p>
            <a:pPr marL="339725" indent="-339725" eaLnBrk="1" hangingPunct="1">
              <a:lnSpc>
                <a:spcPct val="90000"/>
              </a:lnSpc>
              <a:spcBef>
                <a:spcPts val="750"/>
              </a:spcBef>
              <a:buClr>
                <a:schemeClr val="tx1"/>
              </a:buCl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en-US" sz="2400" b="1" i="1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static</a:t>
            </a:r>
            <a:r>
              <a:rPr lang="en-US" sz="2400" b="1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mode</a:t>
            </a:r>
          </a:p>
          <a:p>
            <a:pPr marL="739775" lvl="1" indent="-282575" eaLnBrk="1" hangingPunct="1">
              <a:lnSpc>
                <a:spcPct val="90000"/>
              </a:lnSpc>
              <a:spcBef>
                <a:spcPts val="625"/>
              </a:spcBef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Fixed number of threads</a:t>
            </a:r>
          </a:p>
          <a:p>
            <a:pPr marL="339725" indent="-339725" eaLnBrk="1" hangingPunct="1">
              <a:lnSpc>
                <a:spcPct val="90000"/>
              </a:lnSpc>
              <a:spcBef>
                <a:spcPts val="750"/>
              </a:spcBef>
              <a:buClr>
                <a:schemeClr val="tx1"/>
              </a:buCl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en-US" sz="2400" b="1" i="1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dynamic</a:t>
            </a:r>
            <a:r>
              <a:rPr lang="en-US" sz="2400" b="1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mode:</a:t>
            </a:r>
          </a:p>
          <a:p>
            <a:pPr marL="739775" lvl="1" indent="-282575" eaLnBrk="1" hangingPunct="1">
              <a:lnSpc>
                <a:spcPct val="90000"/>
              </a:lnSpc>
              <a:spcBef>
                <a:spcPts val="625"/>
              </a:spcBef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Number of threads can change under user control from one parallel region to another (using </a:t>
            </a:r>
            <a:r>
              <a:rPr lang="en-US" sz="2000" b="1" dirty="0" err="1">
                <a:solidFill>
                  <a:srgbClr val="99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OMP_set_num_threads</a:t>
            </a:r>
            <a:r>
              <a:rPr lang="en-US" sz="20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)</a:t>
            </a:r>
          </a:p>
          <a:p>
            <a:pPr marL="739775" lvl="1" indent="-282575" eaLnBrk="1" hangingPunct="1">
              <a:lnSpc>
                <a:spcPct val="90000"/>
              </a:lnSpc>
              <a:spcBef>
                <a:spcPts val="625"/>
              </a:spcBef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Specified by setting an environment variable </a:t>
            </a:r>
          </a:p>
          <a:p>
            <a:pPr marL="339725" indent="-339725" eaLnBrk="1" hangingPunct="1">
              <a:lnSpc>
                <a:spcPct val="90000"/>
              </a:lnSpc>
              <a:spcBef>
                <a:spcPts val="750"/>
              </a:spcBef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en-US" sz="21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				(</a:t>
            </a:r>
            <a:r>
              <a:rPr lang="en-US" sz="21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csh</a:t>
            </a:r>
            <a:r>
              <a:rPr lang="en-US" sz="21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)  </a:t>
            </a:r>
            <a:r>
              <a:rPr lang="en-US" sz="21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setenv</a:t>
            </a:r>
            <a:r>
              <a:rPr lang="en-US" sz="21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OMP_DYNAMIC true</a:t>
            </a:r>
          </a:p>
          <a:p>
            <a:pPr marL="339725" indent="-339725" eaLnBrk="1" hangingPunct="1">
              <a:lnSpc>
                <a:spcPct val="90000"/>
              </a:lnSpc>
              <a:spcBef>
                <a:spcPts val="750"/>
              </a:spcBef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en-US" sz="21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				(bash) export OMP_DYNAMIC=true</a:t>
            </a:r>
          </a:p>
          <a:p>
            <a:pPr marL="339725" indent="-339725" eaLnBrk="1" hangingPunct="1">
              <a:lnSpc>
                <a:spcPct val="90000"/>
              </a:lnSpc>
              <a:spcBef>
                <a:spcPts val="625"/>
              </a:spcBef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endParaRPr lang="en-US" sz="2000" b="1" dirty="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  <a:p>
            <a:pPr marL="339725" indent="-339725" eaLnBrk="1" hangingPunct="1">
              <a:lnSpc>
                <a:spcPct val="90000"/>
              </a:lnSpc>
              <a:spcBef>
                <a:spcPts val="625"/>
              </a:spcBef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en-US" sz="2000" b="1" i="1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Note</a:t>
            </a:r>
            <a:r>
              <a:rPr lang="en-US" sz="2000" i="1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: the user can only define the maximum number of threads, compiler     can use a smaller number</a:t>
            </a:r>
          </a:p>
          <a:p>
            <a:pPr marL="339725" indent="-339725" eaLnBrk="1" hangingPunct="1">
              <a:buFont typeface="Arial" charset="0"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2243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Constructs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PARALLEL: Create threads, any code is executed by all threads</a:t>
            </a:r>
          </a:p>
          <a:p>
            <a:r>
              <a:rPr lang="en-US" dirty="0" smtClean="0"/>
              <a:t>DO/FOR: Work sharing of iterations</a:t>
            </a:r>
          </a:p>
          <a:p>
            <a:r>
              <a:rPr lang="en-US" dirty="0" smtClean="0"/>
              <a:t>SECTIONS: Work sharing by splitting</a:t>
            </a:r>
          </a:p>
          <a:p>
            <a:r>
              <a:rPr lang="en-US" dirty="0" smtClean="0"/>
              <a:t>SINGLE: Only one thread</a:t>
            </a:r>
          </a:p>
          <a:p>
            <a:r>
              <a:rPr lang="en-US" dirty="0" smtClean="0"/>
              <a:t>CRITICAL or ATOMIC: One thread at a time</a:t>
            </a:r>
          </a:p>
          <a:p>
            <a:r>
              <a:rPr lang="en-US" dirty="0" smtClean="0"/>
              <a:t>MASTER: Only the master thread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754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DO / for directive</a:t>
            </a:r>
            <a:endParaRPr lang="en-US" dirty="0"/>
          </a:p>
        </p:txBody>
      </p:sp>
      <p:sp>
        <p:nvSpPr>
          <p:cNvPr id="7" name="Content Placeholder 6"/>
          <p:cNvSpPr txBox="1">
            <a:spLocks/>
          </p:cNvSpPr>
          <p:nvPr/>
        </p:nvSpPr>
        <p:spPr>
          <a:xfrm>
            <a:off x="1001413" y="1881418"/>
            <a:ext cx="6399273" cy="1769669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 smtClean="0">
                <a:solidFill>
                  <a:srgbClr val="800000"/>
                </a:solidFill>
                <a:latin typeface="Courier New" charset="0"/>
                <a:ea typeface="ＭＳ Ｐゴシック" charset="-128"/>
              </a:rPr>
              <a:t>!$OMP PARALLEL DO</a:t>
            </a:r>
          </a:p>
          <a:p>
            <a:pPr>
              <a:lnSpc>
                <a:spcPct val="7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 smtClean="0">
                <a:solidFill>
                  <a:srgbClr val="800000"/>
                </a:solidFill>
                <a:latin typeface="Courier New" charset="0"/>
                <a:ea typeface="ＭＳ Ｐゴシック" charset="-128"/>
              </a:rPr>
              <a:t>	</a:t>
            </a:r>
            <a:r>
              <a:rPr lang="en-US" sz="2000" b="1" dirty="0" smtClean="0">
                <a:solidFill>
                  <a:srgbClr val="0000FF"/>
                </a:solidFill>
                <a:latin typeface="Courier New" charset="0"/>
                <a:ea typeface="ＭＳ Ｐゴシック" charset="-128"/>
              </a:rPr>
              <a:t>do </a:t>
            </a:r>
            <a:r>
              <a:rPr lang="en-US" sz="2000" b="1" dirty="0" err="1" smtClean="0">
                <a:solidFill>
                  <a:srgbClr val="0000FF"/>
                </a:solidFill>
                <a:latin typeface="Courier New" charset="0"/>
                <a:ea typeface="ＭＳ Ｐゴシック" charset="-128"/>
              </a:rPr>
              <a:t>i</a:t>
            </a:r>
            <a:r>
              <a:rPr lang="en-US" sz="2000" b="1" dirty="0">
                <a:solidFill>
                  <a:srgbClr val="0000FF"/>
                </a:solidFill>
                <a:latin typeface="Courier New" charset="0"/>
                <a:ea typeface="ＭＳ Ｐゴシック" charset="-128"/>
              </a:rPr>
              <a:t>=</a:t>
            </a:r>
            <a:r>
              <a:rPr lang="en-US" sz="2000" b="1" dirty="0" smtClean="0">
                <a:solidFill>
                  <a:srgbClr val="0000FF"/>
                </a:solidFill>
                <a:latin typeface="Courier New" charset="0"/>
                <a:ea typeface="ＭＳ Ｐゴシック" charset="-128"/>
              </a:rPr>
              <a:t>0,N</a:t>
            </a:r>
            <a:endParaRPr lang="en-US" sz="2000" b="1" dirty="0">
              <a:solidFill>
                <a:srgbClr val="0000FF"/>
              </a:solidFill>
              <a:latin typeface="Courier New" charset="0"/>
              <a:ea typeface="ＭＳ Ｐゴシック" charset="-128"/>
            </a:endParaRPr>
          </a:p>
          <a:p>
            <a:pPr>
              <a:lnSpc>
                <a:spcPct val="7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 smtClean="0">
                <a:solidFill>
                  <a:srgbClr val="0000FF"/>
                </a:solidFill>
                <a:latin typeface="Courier New" charset="0"/>
                <a:ea typeface="ＭＳ Ｐゴシック" charset="-128"/>
              </a:rPr>
              <a:t>C</a:t>
            </a:r>
            <a:r>
              <a:rPr lang="en-US" sz="2000" b="1" dirty="0">
                <a:solidFill>
                  <a:srgbClr val="0000FF"/>
                </a:solidFill>
                <a:latin typeface="Courier New" charset="0"/>
                <a:ea typeface="ＭＳ Ｐゴシック" charset="-128"/>
              </a:rPr>
              <a:t>			do some </a:t>
            </a:r>
            <a:r>
              <a:rPr lang="en-US" sz="2000" b="1" dirty="0" smtClean="0">
                <a:solidFill>
                  <a:srgbClr val="0000FF"/>
                </a:solidFill>
                <a:latin typeface="Courier New" charset="0"/>
                <a:ea typeface="ＭＳ Ｐゴシック" charset="-128"/>
              </a:rPr>
              <a:t>work</a:t>
            </a:r>
          </a:p>
          <a:p>
            <a:pPr>
              <a:lnSpc>
                <a:spcPct val="7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 smtClean="0">
                <a:solidFill>
                  <a:srgbClr val="0000FF"/>
                </a:solidFill>
                <a:latin typeface="Courier New" charset="0"/>
                <a:ea typeface="ＭＳ Ｐゴシック" charset="-128"/>
              </a:rPr>
              <a:t>	</a:t>
            </a:r>
            <a:r>
              <a:rPr lang="en-US" sz="2000" b="1" dirty="0" err="1" smtClean="0">
                <a:solidFill>
                  <a:srgbClr val="0000FF"/>
                </a:solidFill>
                <a:latin typeface="Courier New" charset="0"/>
                <a:ea typeface="ＭＳ Ｐゴシック" charset="-128"/>
              </a:rPr>
              <a:t>enddo</a:t>
            </a:r>
            <a:endParaRPr lang="en-US" sz="2000" b="1" dirty="0" smtClean="0">
              <a:solidFill>
                <a:srgbClr val="800000"/>
              </a:solidFill>
              <a:latin typeface="Courier New" charset="0"/>
              <a:ea typeface="ＭＳ Ｐゴシック" charset="-128"/>
            </a:endParaRPr>
          </a:p>
          <a:p>
            <a:pPr>
              <a:lnSpc>
                <a:spcPct val="7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 smtClean="0">
                <a:solidFill>
                  <a:srgbClr val="800000"/>
                </a:solidFill>
                <a:latin typeface="Courier New" charset="0"/>
                <a:ea typeface="ＭＳ Ｐゴシック" charset="-128"/>
              </a:rPr>
              <a:t>!$OMP END PARALLEL DO</a:t>
            </a:r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1001413" y="4248951"/>
            <a:ext cx="6802281" cy="1769669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 smtClean="0">
                <a:solidFill>
                  <a:srgbClr val="800000"/>
                </a:solidFill>
                <a:latin typeface="Courier New" charset="0"/>
                <a:ea typeface="ＭＳ Ｐゴシック" charset="-128"/>
              </a:rPr>
              <a:t>#pragma </a:t>
            </a:r>
            <a:r>
              <a:rPr lang="en-US" sz="2000" b="1" dirty="0" err="1" smtClean="0">
                <a:solidFill>
                  <a:srgbClr val="800000"/>
                </a:solidFill>
                <a:latin typeface="Courier New" charset="0"/>
                <a:ea typeface="ＭＳ Ｐゴシック" charset="-128"/>
              </a:rPr>
              <a:t>omp</a:t>
            </a:r>
            <a:r>
              <a:rPr lang="en-US" sz="2000" b="1" dirty="0" smtClean="0">
                <a:solidFill>
                  <a:srgbClr val="800000"/>
                </a:solidFill>
                <a:latin typeface="Courier New" charset="0"/>
                <a:ea typeface="ＭＳ Ｐゴシック" charset="-128"/>
              </a:rPr>
              <a:t> parallel for</a:t>
            </a:r>
          </a:p>
          <a:p>
            <a:pPr>
              <a:lnSpc>
                <a:spcPct val="7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 smtClean="0">
                <a:solidFill>
                  <a:srgbClr val="800000"/>
                </a:solidFill>
                <a:latin typeface="Courier New" charset="0"/>
                <a:ea typeface="ＭＳ Ｐゴシック" charset="-128"/>
              </a:rPr>
              <a:t>{</a:t>
            </a:r>
          </a:p>
          <a:p>
            <a:pPr>
              <a:lnSpc>
                <a:spcPct val="7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 smtClean="0">
                <a:solidFill>
                  <a:srgbClr val="800000"/>
                </a:solidFill>
                <a:latin typeface="Courier New" charset="0"/>
                <a:ea typeface="ＭＳ Ｐゴシック" charset="-128"/>
              </a:rPr>
              <a:t>	</a:t>
            </a:r>
            <a:r>
              <a:rPr lang="en-US" sz="2000" b="1" dirty="0">
                <a:solidFill>
                  <a:srgbClr val="800000"/>
                </a:solidFill>
                <a:latin typeface="Courier New" charset="0"/>
                <a:ea typeface="ＭＳ Ｐゴシック" charset="-128"/>
              </a:rPr>
              <a:t>	 </a:t>
            </a:r>
            <a:r>
              <a:rPr lang="en-US" sz="2000" b="1" dirty="0">
                <a:solidFill>
                  <a:srgbClr val="0000FF"/>
                </a:solidFill>
                <a:latin typeface="Courier New" charset="0"/>
                <a:ea typeface="ＭＳ Ｐゴシック" charset="-128"/>
              </a:rPr>
              <a:t>for (</a:t>
            </a:r>
            <a:r>
              <a:rPr lang="en-US" sz="2000" b="1" dirty="0" err="1">
                <a:solidFill>
                  <a:srgbClr val="0000FF"/>
                </a:solidFill>
                <a:latin typeface="Courier New" charset="0"/>
                <a:ea typeface="ＭＳ Ｐゴシック" charset="-128"/>
              </a:rPr>
              <a:t>i</a:t>
            </a:r>
            <a:r>
              <a:rPr lang="en-US" sz="2000" b="1" dirty="0">
                <a:solidFill>
                  <a:srgbClr val="0000FF"/>
                </a:solidFill>
                <a:latin typeface="Courier New" charset="0"/>
                <a:ea typeface="ＭＳ Ｐゴシック" charset="-128"/>
              </a:rPr>
              <a:t>=0; </a:t>
            </a:r>
            <a:r>
              <a:rPr lang="en-US" sz="2000" b="1" dirty="0" err="1">
                <a:solidFill>
                  <a:srgbClr val="0000FF"/>
                </a:solidFill>
                <a:latin typeface="Courier New" charset="0"/>
                <a:ea typeface="ＭＳ Ｐゴシック" charset="-128"/>
              </a:rPr>
              <a:t>i</a:t>
            </a:r>
            <a:r>
              <a:rPr lang="en-US" sz="2000" b="1" dirty="0">
                <a:solidFill>
                  <a:srgbClr val="0000FF"/>
                </a:solidFill>
                <a:latin typeface="Courier New" charset="0"/>
                <a:ea typeface="ＭＳ Ｐゴシック" charset="-128"/>
              </a:rPr>
              <a:t>&lt;N; </a:t>
            </a:r>
            <a:r>
              <a:rPr lang="en-US" sz="2000" b="1" dirty="0" err="1">
                <a:solidFill>
                  <a:srgbClr val="0000FF"/>
                </a:solidFill>
                <a:latin typeface="Courier New" charset="0"/>
                <a:ea typeface="ＭＳ Ｐゴシック" charset="-128"/>
              </a:rPr>
              <a:t>i</a:t>
            </a:r>
            <a:r>
              <a:rPr lang="en-US" sz="2000" b="1" dirty="0">
                <a:solidFill>
                  <a:srgbClr val="0000FF"/>
                </a:solidFill>
                <a:latin typeface="Courier New" charset="0"/>
                <a:ea typeface="ＭＳ Ｐゴシック" charset="-128"/>
              </a:rPr>
              <a:t>++)</a:t>
            </a:r>
          </a:p>
          <a:p>
            <a:pPr>
              <a:lnSpc>
                <a:spcPct val="7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>
                <a:solidFill>
                  <a:srgbClr val="0000FF"/>
                </a:solidFill>
                <a:latin typeface="Courier New" charset="0"/>
                <a:ea typeface="ＭＳ Ｐゴシック" charset="-128"/>
              </a:rPr>
              <a:t>			//	do some work</a:t>
            </a:r>
            <a:endParaRPr lang="en-US" sz="2000" b="1" dirty="0">
              <a:solidFill>
                <a:srgbClr val="800000"/>
              </a:solidFill>
              <a:latin typeface="Courier New" charset="0"/>
              <a:ea typeface="ＭＳ Ｐゴシック" charset="-128"/>
            </a:endParaRPr>
          </a:p>
          <a:p>
            <a:pPr>
              <a:lnSpc>
                <a:spcPct val="7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 smtClean="0">
                <a:solidFill>
                  <a:srgbClr val="800000"/>
                </a:solidFill>
                <a:latin typeface="Courier New" charset="0"/>
                <a:ea typeface="ＭＳ Ｐゴシック" charset="-128"/>
              </a:rPr>
              <a:t>}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9289" y="1235087"/>
            <a:ext cx="300424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Fortran: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5838" y="3651087"/>
            <a:ext cx="51328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609865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</a:rPr>
              <a:t>The DO / for Directive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39725" indent="-339725" eaLnBrk="1" hangingPunct="1">
              <a:lnSpc>
                <a:spcPct val="80000"/>
              </a:lnSpc>
              <a:buFont typeface="Arial" charset="0"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endParaRPr lang="en-US" sz="2100" b="1" dirty="0">
              <a:solidFill>
                <a:srgbClr val="0000FF"/>
              </a:solidFill>
              <a:latin typeface="Courier New" charset="0"/>
              <a:ea typeface="ＭＳ Ｐゴシック" charset="0"/>
            </a:endParaRPr>
          </a:p>
          <a:p>
            <a:pPr marL="339725" indent="-339725" eaLnBrk="1" hangingPunct="1">
              <a:lnSpc>
                <a:spcPct val="80000"/>
              </a:lnSpc>
              <a:buFont typeface="Arial" charset="0"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en-US" sz="2100" b="1" dirty="0">
                <a:solidFill>
                  <a:srgbClr val="0000FF"/>
                </a:solidFill>
                <a:latin typeface="Courier New" charset="0"/>
                <a:ea typeface="ＭＳ Ｐゴシック" charset="0"/>
              </a:rPr>
              <a:t>   1  </a:t>
            </a:r>
            <a:r>
              <a:rPr lang="en-US" sz="2100" b="1" dirty="0">
                <a:solidFill>
                  <a:srgbClr val="800000"/>
                </a:solidFill>
                <a:latin typeface="Courier New" charset="0"/>
                <a:ea typeface="ＭＳ Ｐゴシック" charset="0"/>
              </a:rPr>
              <a:t>!$OMP PARALLEL DO</a:t>
            </a:r>
          </a:p>
          <a:p>
            <a:pPr marL="339725" indent="-339725" eaLnBrk="1" hangingPunct="1">
              <a:lnSpc>
                <a:spcPct val="80000"/>
              </a:lnSpc>
              <a:buFont typeface="Arial" charset="0"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en-US" sz="2100" b="1" dirty="0">
                <a:solidFill>
                  <a:srgbClr val="0000FF"/>
                </a:solidFill>
                <a:latin typeface="Courier New" charset="0"/>
                <a:ea typeface="ＭＳ Ｐゴシック" charset="0"/>
              </a:rPr>
              <a:t>   2        do </a:t>
            </a:r>
            <a:r>
              <a:rPr lang="en-US" sz="21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</a:rPr>
              <a:t>i</a:t>
            </a:r>
            <a:r>
              <a:rPr lang="en-US" sz="2100" b="1" dirty="0">
                <a:solidFill>
                  <a:srgbClr val="0000FF"/>
                </a:solidFill>
                <a:latin typeface="Courier New" charset="0"/>
                <a:ea typeface="ＭＳ Ｐゴシック" charset="0"/>
              </a:rPr>
              <a:t>=1,N</a:t>
            </a:r>
          </a:p>
          <a:p>
            <a:pPr marL="339725" indent="-339725" eaLnBrk="1" hangingPunct="1">
              <a:lnSpc>
                <a:spcPct val="80000"/>
              </a:lnSpc>
              <a:buFont typeface="Arial" charset="0"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en-US" sz="2100" b="1" dirty="0">
                <a:solidFill>
                  <a:srgbClr val="0000FF"/>
                </a:solidFill>
                <a:latin typeface="Courier New" charset="0"/>
                <a:ea typeface="ＭＳ Ｐゴシック" charset="0"/>
              </a:rPr>
              <a:t>   3           a(</a:t>
            </a:r>
            <a:r>
              <a:rPr lang="en-US" sz="21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</a:rPr>
              <a:t>i</a:t>
            </a:r>
            <a:r>
              <a:rPr lang="en-US" sz="2100" b="1" dirty="0">
                <a:solidFill>
                  <a:srgbClr val="0000FF"/>
                </a:solidFill>
                <a:latin typeface="Courier New" charset="0"/>
                <a:ea typeface="ＭＳ Ｐゴシック" charset="0"/>
              </a:rPr>
              <a:t>) = b(</a:t>
            </a:r>
            <a:r>
              <a:rPr lang="en-US" sz="21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</a:rPr>
              <a:t>i</a:t>
            </a:r>
            <a:r>
              <a:rPr lang="en-US" sz="2100" b="1" dirty="0">
                <a:solidFill>
                  <a:srgbClr val="0000FF"/>
                </a:solidFill>
                <a:latin typeface="Courier New" charset="0"/>
                <a:ea typeface="ＭＳ Ｐゴシック" charset="0"/>
              </a:rPr>
              <a:t>) + c(</a:t>
            </a:r>
            <a:r>
              <a:rPr lang="en-US" sz="21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</a:rPr>
              <a:t>i</a:t>
            </a:r>
            <a:r>
              <a:rPr lang="en-US" sz="2100" b="1" dirty="0">
                <a:solidFill>
                  <a:srgbClr val="0000FF"/>
                </a:solidFill>
                <a:latin typeface="Courier New" charset="0"/>
                <a:ea typeface="ＭＳ Ｐゴシック" charset="0"/>
              </a:rPr>
              <a:t>)</a:t>
            </a:r>
          </a:p>
          <a:p>
            <a:pPr marL="339725" indent="-339725" eaLnBrk="1" hangingPunct="1">
              <a:lnSpc>
                <a:spcPct val="80000"/>
              </a:lnSpc>
              <a:buFont typeface="Arial" charset="0"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en-US" sz="2100" b="1" dirty="0">
                <a:solidFill>
                  <a:srgbClr val="0000FF"/>
                </a:solidFill>
                <a:latin typeface="Courier New" charset="0"/>
                <a:ea typeface="ＭＳ Ｐゴシック" charset="0"/>
              </a:rPr>
              <a:t>   4        </a:t>
            </a:r>
            <a:r>
              <a:rPr lang="en-US" sz="21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</a:rPr>
              <a:t>enddo</a:t>
            </a:r>
            <a:endParaRPr lang="en-US" sz="2100" b="1" dirty="0">
              <a:solidFill>
                <a:srgbClr val="0000FF"/>
              </a:solidFill>
              <a:latin typeface="Courier New" charset="0"/>
              <a:ea typeface="ＭＳ Ｐゴシック" charset="0"/>
            </a:endParaRPr>
          </a:p>
          <a:p>
            <a:pPr marL="339725" indent="-339725" eaLnBrk="1" hangingPunct="1">
              <a:lnSpc>
                <a:spcPct val="80000"/>
              </a:lnSpc>
              <a:buFont typeface="Arial" charset="0"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en-US" sz="2100" b="1" dirty="0">
                <a:solidFill>
                  <a:srgbClr val="0000FF"/>
                </a:solidFill>
                <a:latin typeface="Courier New" charset="0"/>
                <a:ea typeface="ＭＳ Ｐゴシック" charset="0"/>
              </a:rPr>
              <a:t>   5  </a:t>
            </a:r>
            <a:r>
              <a:rPr lang="en-US" sz="2100" b="1" dirty="0">
                <a:solidFill>
                  <a:srgbClr val="800000"/>
                </a:solidFill>
                <a:latin typeface="Courier New" charset="0"/>
                <a:ea typeface="ＭＳ Ｐゴシック" charset="0"/>
              </a:rPr>
              <a:t>!$OMP END PARALLEL DO</a:t>
            </a:r>
          </a:p>
          <a:p>
            <a:pPr marL="339725" indent="-339725" eaLnBrk="1" hangingPunct="1">
              <a:lnSpc>
                <a:spcPct val="80000"/>
              </a:lnSpc>
              <a:buFont typeface="Arial" charset="0"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endParaRPr lang="en-US" dirty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  <a:p>
            <a:pPr marL="339725" indent="-339725" eaLnBrk="1" hangingPunct="1">
              <a:lnSpc>
                <a:spcPct val="80000"/>
              </a:lnSpc>
              <a:spcAft>
                <a:spcPts val="600"/>
              </a:spcAft>
              <a:buFont typeface="Arial" charset="0"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en-US" sz="2300" dirty="0">
                <a:solidFill>
                  <a:srgbClr val="000000"/>
                </a:solidFill>
                <a:latin typeface="Calibri" charset="0"/>
                <a:ea typeface="ＭＳ Ｐゴシック" charset="0"/>
              </a:rPr>
              <a:t>Line 1     Team of threads formed (parallel region).</a:t>
            </a:r>
          </a:p>
          <a:p>
            <a:pPr marL="339725" indent="-339725" eaLnBrk="1" hangingPunct="1">
              <a:lnSpc>
                <a:spcPct val="80000"/>
              </a:lnSpc>
              <a:spcAft>
                <a:spcPts val="600"/>
              </a:spcAft>
              <a:buFont typeface="Arial" charset="0"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en-US" sz="2300" dirty="0">
                <a:solidFill>
                  <a:srgbClr val="000000"/>
                </a:solidFill>
                <a:latin typeface="Calibri" charset="0"/>
                <a:ea typeface="ＭＳ Ｐゴシック" charset="0"/>
              </a:rPr>
              <a:t>Line 2-4  Loop iterations are split among threads. </a:t>
            </a:r>
          </a:p>
          <a:p>
            <a:pPr marL="339725" indent="-339725" eaLnBrk="1" hangingPunct="1">
              <a:lnSpc>
                <a:spcPct val="80000"/>
              </a:lnSpc>
              <a:spcAft>
                <a:spcPts val="600"/>
              </a:spcAft>
              <a:buFont typeface="Arial" charset="0"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en-US" sz="2300" dirty="0">
                <a:solidFill>
                  <a:srgbClr val="000000"/>
                </a:solidFill>
                <a:latin typeface="Calibri" charset="0"/>
                <a:ea typeface="ＭＳ Ｐゴシック" charset="0"/>
              </a:rPr>
              <a:t>Line 5	(Optional) end of parallel loop (implied barrier at </a:t>
            </a:r>
            <a:r>
              <a:rPr lang="en-US" sz="2300" dirty="0" err="1">
                <a:solidFill>
                  <a:srgbClr val="000000"/>
                </a:solidFill>
                <a:latin typeface="Calibri" charset="0"/>
                <a:ea typeface="ＭＳ Ｐゴシック" charset="0"/>
              </a:rPr>
              <a:t>enddo</a:t>
            </a:r>
            <a:r>
              <a:rPr lang="en-US" sz="2300" dirty="0">
                <a:solidFill>
                  <a:srgbClr val="000000"/>
                </a:solidFill>
                <a:latin typeface="Calibri" charset="0"/>
                <a:ea typeface="ＭＳ Ｐゴシック" charset="0"/>
              </a:rPr>
              <a:t>).</a:t>
            </a:r>
          </a:p>
          <a:p>
            <a:pPr marL="339725" indent="-339725" eaLnBrk="1" hangingPunct="1">
              <a:lnSpc>
                <a:spcPct val="80000"/>
              </a:lnSpc>
              <a:buFont typeface="Arial" charset="0"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endParaRPr lang="en-US" sz="2300" dirty="0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pPr marL="339725" indent="-339725" eaLnBrk="1" hangingPunct="1">
              <a:lnSpc>
                <a:spcPct val="80000"/>
              </a:lnSpc>
              <a:buFont typeface="Arial" charset="0"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en-US" sz="2300" dirty="0">
                <a:solidFill>
                  <a:srgbClr val="000000"/>
                </a:solidFill>
                <a:latin typeface="Calibri" charset="0"/>
                <a:ea typeface="ＭＳ Ｐゴシック" charset="0"/>
              </a:rPr>
              <a:t>Each loop iteration must be independent of other iterations.</a:t>
            </a:r>
          </a:p>
          <a:p>
            <a:pPr marL="339725" indent="-339725" eaLnBrk="1" hangingPunct="1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71890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Sections Directive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threads will execute different code</a:t>
            </a:r>
          </a:p>
          <a:p>
            <a:r>
              <a:rPr lang="en-US" dirty="0" smtClean="0"/>
              <a:t>Any thread may execute a section</a:t>
            </a:r>
          </a:p>
          <a:p>
            <a:endParaRPr lang="en-US" dirty="0"/>
          </a:p>
        </p:txBody>
      </p:sp>
      <p:sp>
        <p:nvSpPr>
          <p:cNvPr id="4" name="Content Placeholder 6"/>
          <p:cNvSpPr txBox="1">
            <a:spLocks/>
          </p:cNvSpPr>
          <p:nvPr/>
        </p:nvSpPr>
        <p:spPr>
          <a:xfrm>
            <a:off x="1001413" y="2588731"/>
            <a:ext cx="6802281" cy="3434597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 smtClean="0">
                <a:solidFill>
                  <a:srgbClr val="800000"/>
                </a:solidFill>
                <a:latin typeface="Courier New" charset="0"/>
                <a:ea typeface="ＭＳ Ｐゴシック" charset="-128"/>
              </a:rPr>
              <a:t>#pragma </a:t>
            </a:r>
            <a:r>
              <a:rPr lang="en-US" sz="2000" b="1" dirty="0" err="1" smtClean="0">
                <a:solidFill>
                  <a:srgbClr val="800000"/>
                </a:solidFill>
                <a:latin typeface="Courier New" charset="0"/>
                <a:ea typeface="ＭＳ Ｐゴシック" charset="-128"/>
              </a:rPr>
              <a:t>omp</a:t>
            </a:r>
            <a:r>
              <a:rPr lang="en-US" sz="2000" b="1" dirty="0" smtClean="0">
                <a:solidFill>
                  <a:srgbClr val="800000"/>
                </a:solidFill>
                <a:latin typeface="Courier New" charset="0"/>
                <a:ea typeface="ＭＳ Ｐゴシック" charset="-128"/>
              </a:rPr>
              <a:t> parallel</a:t>
            </a:r>
          </a:p>
          <a:p>
            <a:pPr>
              <a:lnSpc>
                <a:spcPct val="7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 smtClean="0">
                <a:solidFill>
                  <a:srgbClr val="800000"/>
                </a:solidFill>
                <a:latin typeface="Courier New" charset="0"/>
                <a:ea typeface="ＭＳ Ｐゴシック" charset="-128"/>
              </a:rPr>
              <a:t>{ </a:t>
            </a:r>
          </a:p>
          <a:p>
            <a:pPr>
              <a:lnSpc>
                <a:spcPct val="7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 smtClean="0">
                <a:solidFill>
                  <a:srgbClr val="800000"/>
                </a:solidFill>
                <a:latin typeface="Courier New" charset="0"/>
                <a:ea typeface="ＭＳ Ｐゴシック" charset="-128"/>
              </a:rPr>
              <a:t> #pragma </a:t>
            </a:r>
            <a:r>
              <a:rPr lang="en-US" sz="2000" b="1" dirty="0" err="1" smtClean="0">
                <a:solidFill>
                  <a:srgbClr val="800000"/>
                </a:solidFill>
                <a:latin typeface="Courier New" charset="0"/>
                <a:ea typeface="ＭＳ Ｐゴシック" charset="-128"/>
              </a:rPr>
              <a:t>omp</a:t>
            </a:r>
            <a:r>
              <a:rPr lang="en-US" sz="2000" b="1" dirty="0" smtClean="0">
                <a:solidFill>
                  <a:srgbClr val="800000"/>
                </a:solidFill>
                <a:latin typeface="Courier New" charset="0"/>
                <a:ea typeface="ＭＳ Ｐゴシック" charset="-128"/>
              </a:rPr>
              <a:t> sections</a:t>
            </a:r>
          </a:p>
          <a:p>
            <a:pPr>
              <a:lnSpc>
                <a:spcPct val="7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 smtClean="0">
                <a:solidFill>
                  <a:srgbClr val="800000"/>
                </a:solidFill>
                <a:latin typeface="Courier New" charset="0"/>
                <a:ea typeface="ＭＳ Ｐゴシック" charset="-128"/>
              </a:rPr>
              <a:t> {</a:t>
            </a:r>
          </a:p>
          <a:p>
            <a:pPr>
              <a:lnSpc>
                <a:spcPct val="7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>
                <a:solidFill>
                  <a:srgbClr val="800000"/>
                </a:solidFill>
                <a:latin typeface="Courier New" charset="0"/>
                <a:ea typeface="ＭＳ Ｐゴシック" charset="-128"/>
              </a:rPr>
              <a:t>	</a:t>
            </a:r>
            <a:r>
              <a:rPr lang="en-US" sz="2000" b="1" dirty="0" smtClean="0">
                <a:solidFill>
                  <a:srgbClr val="800000"/>
                </a:solidFill>
                <a:latin typeface="Courier New" charset="0"/>
                <a:ea typeface="ＭＳ Ｐゴシック" charset="-128"/>
              </a:rPr>
              <a:t>#pragma </a:t>
            </a:r>
            <a:r>
              <a:rPr lang="en-US" sz="2000" b="1" dirty="0" err="1" smtClean="0">
                <a:solidFill>
                  <a:srgbClr val="800000"/>
                </a:solidFill>
                <a:latin typeface="Courier New" charset="0"/>
                <a:ea typeface="ＭＳ Ｐゴシック" charset="-128"/>
              </a:rPr>
              <a:t>omp</a:t>
            </a:r>
            <a:r>
              <a:rPr lang="en-US" sz="2000" b="1" dirty="0" smtClean="0">
                <a:solidFill>
                  <a:srgbClr val="800000"/>
                </a:solidFill>
                <a:latin typeface="Courier New" charset="0"/>
                <a:ea typeface="ＭＳ Ｐゴシック" charset="-128"/>
              </a:rPr>
              <a:t> section</a:t>
            </a:r>
            <a:r>
              <a:rPr lang="en-US" sz="2000" b="1" dirty="0">
                <a:solidFill>
                  <a:srgbClr val="800000"/>
                </a:solidFill>
                <a:latin typeface="Courier New" charset="0"/>
                <a:ea typeface="ＭＳ Ｐゴシック" charset="-128"/>
              </a:rPr>
              <a:t>	</a:t>
            </a:r>
            <a:r>
              <a:rPr lang="en-US" sz="2000" b="1" dirty="0" smtClean="0">
                <a:solidFill>
                  <a:srgbClr val="800000"/>
                </a:solidFill>
                <a:latin typeface="Courier New" charset="0"/>
                <a:ea typeface="ＭＳ Ｐゴシック" charset="-128"/>
              </a:rPr>
              <a:t>	</a:t>
            </a:r>
          </a:p>
          <a:p>
            <a:pPr>
              <a:lnSpc>
                <a:spcPct val="7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 smtClean="0">
                <a:solidFill>
                  <a:srgbClr val="0000FF"/>
                </a:solidFill>
                <a:latin typeface="Courier New" charset="0"/>
                <a:ea typeface="ＭＳ Ｐゴシック" charset="-128"/>
              </a:rPr>
              <a:t>   { // do some work }</a:t>
            </a:r>
          </a:p>
          <a:p>
            <a:pPr>
              <a:lnSpc>
                <a:spcPct val="70000"/>
              </a:lnSpc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>
                <a:solidFill>
                  <a:srgbClr val="800000"/>
                </a:solidFill>
                <a:latin typeface="Courier New" charset="0"/>
                <a:ea typeface="ＭＳ Ｐゴシック" charset="-128"/>
              </a:rPr>
              <a:t>	#pragma </a:t>
            </a:r>
            <a:r>
              <a:rPr lang="en-US" sz="2000" b="1" dirty="0" err="1">
                <a:solidFill>
                  <a:srgbClr val="800000"/>
                </a:solidFill>
                <a:latin typeface="Courier New" charset="0"/>
                <a:ea typeface="ＭＳ Ｐゴシック" charset="-128"/>
              </a:rPr>
              <a:t>omp</a:t>
            </a:r>
            <a:r>
              <a:rPr lang="en-US" sz="2000" b="1" dirty="0">
                <a:solidFill>
                  <a:srgbClr val="800000"/>
                </a:solidFill>
                <a:latin typeface="Courier New" charset="0"/>
                <a:ea typeface="ＭＳ Ｐゴシック" charset="-128"/>
              </a:rPr>
              <a:t> section		</a:t>
            </a:r>
            <a:endParaRPr lang="en-US" sz="2000" b="1" dirty="0" smtClean="0">
              <a:solidFill>
                <a:srgbClr val="0000FF"/>
              </a:solidFill>
              <a:latin typeface="Courier New" charset="0"/>
              <a:ea typeface="ＭＳ Ｐゴシック" charset="-128"/>
            </a:endParaRPr>
          </a:p>
          <a:p>
            <a:pPr>
              <a:lnSpc>
                <a:spcPct val="7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 smtClean="0">
                <a:solidFill>
                  <a:srgbClr val="0000FF"/>
                </a:solidFill>
                <a:latin typeface="Courier New" charset="0"/>
                <a:ea typeface="ＭＳ Ｐゴシック" charset="-128"/>
              </a:rPr>
              <a:t>		{ // do some different work }</a:t>
            </a:r>
          </a:p>
          <a:p>
            <a:pPr>
              <a:lnSpc>
                <a:spcPct val="7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>
                <a:solidFill>
                  <a:srgbClr val="800000"/>
                </a:solidFill>
                <a:latin typeface="Courier New" charset="0"/>
                <a:ea typeface="ＭＳ Ｐゴシック" charset="-128"/>
              </a:rPr>
              <a:t> </a:t>
            </a:r>
            <a:r>
              <a:rPr lang="en-US" sz="2000" b="1" dirty="0" smtClean="0">
                <a:solidFill>
                  <a:srgbClr val="800000"/>
                </a:solidFill>
                <a:latin typeface="Courier New" charset="0"/>
                <a:ea typeface="ＭＳ Ｐゴシック" charset="-128"/>
              </a:rPr>
              <a:t>} // end of sections</a:t>
            </a:r>
          </a:p>
          <a:p>
            <a:pPr>
              <a:lnSpc>
                <a:spcPct val="7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 smtClean="0">
                <a:solidFill>
                  <a:srgbClr val="800000"/>
                </a:solidFill>
                <a:latin typeface="Courier New" charset="0"/>
                <a:ea typeface="ＭＳ Ｐゴシック" charset="-128"/>
              </a:rPr>
              <a:t>} // end of parallel region</a:t>
            </a:r>
          </a:p>
        </p:txBody>
      </p:sp>
    </p:spTree>
    <p:extLst>
      <p:ext uri="{BB962C8B-B14F-4D97-AF65-F5344CB8AC3E}">
        <p14:creationId xmlns:p14="http://schemas.microsoft.com/office/powerpoint/2010/main" val="15315368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468313" y="1676400"/>
            <a:ext cx="7924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The </a:t>
            </a:r>
            <a:r>
              <a:rPr lang="en-US" b="1" dirty="0">
                <a:solidFill>
                  <a:srgbClr val="800000"/>
                </a:solidFill>
              </a:rPr>
              <a:t>!$OMP PARALLEL </a:t>
            </a:r>
            <a:r>
              <a:rPr lang="en-US" sz="2000" dirty="0">
                <a:solidFill>
                  <a:srgbClr val="000000"/>
                </a:solidFill>
              </a:rPr>
              <a:t>directive declares an entire region as parallel.</a:t>
            </a:r>
            <a:br>
              <a:rPr lang="en-US" sz="2000" dirty="0">
                <a:solidFill>
                  <a:srgbClr val="000000"/>
                </a:solidFill>
              </a:rPr>
            </a:br>
            <a:r>
              <a:rPr lang="en-US" sz="2000" dirty="0">
                <a:solidFill>
                  <a:srgbClr val="000000"/>
                </a:solidFill>
              </a:rPr>
              <a:t>Merging work-sharing constructs into a single parallel region eliminates the overhead of separate team formations. </a:t>
            </a: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784225" y="3494088"/>
            <a:ext cx="3101975" cy="2449512"/>
          </a:xfrm>
          <a:prstGeom prst="rect">
            <a:avLst/>
          </a:prstGeom>
          <a:noFill/>
          <a:ln w="2844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/>
          <a:lstStyle/>
          <a:p>
            <a:pPr>
              <a:lnSpc>
                <a:spcPct val="7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>
                <a:solidFill>
                  <a:srgbClr val="800000"/>
                </a:solidFill>
                <a:latin typeface="Courier New" charset="0"/>
              </a:rPr>
              <a:t>!$OMP PARALLEL</a:t>
            </a:r>
          </a:p>
          <a:p>
            <a:pPr>
              <a:lnSpc>
                <a:spcPct val="7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>
                <a:solidFill>
                  <a:srgbClr val="800000"/>
                </a:solidFill>
                <a:latin typeface="Courier New" charset="0"/>
              </a:rPr>
              <a:t>  !$OMP DO</a:t>
            </a:r>
          </a:p>
          <a:p>
            <a:pPr>
              <a:lnSpc>
                <a:spcPct val="7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>
                <a:solidFill>
                  <a:srgbClr val="0000FF"/>
                </a:solidFill>
                <a:latin typeface="Courier New" charset="0"/>
              </a:rPr>
              <a:t>      do </a:t>
            </a:r>
            <a:r>
              <a:rPr lang="en-US" b="1" dirty="0" err="1">
                <a:solidFill>
                  <a:srgbClr val="0000FF"/>
                </a:solidFill>
                <a:latin typeface="Courier New" charset="0"/>
              </a:rPr>
              <a:t>i</a:t>
            </a:r>
            <a:r>
              <a:rPr lang="en-US" b="1" dirty="0">
                <a:solidFill>
                  <a:srgbClr val="0000FF"/>
                </a:solidFill>
                <a:latin typeface="Courier New" charset="0"/>
              </a:rPr>
              <a:t>=1,n	      	    a(</a:t>
            </a:r>
            <a:r>
              <a:rPr lang="en-US" b="1" dirty="0" err="1">
                <a:solidFill>
                  <a:srgbClr val="0000FF"/>
                </a:solidFill>
                <a:latin typeface="Courier New" charset="0"/>
              </a:rPr>
              <a:t>i</a:t>
            </a:r>
            <a:r>
              <a:rPr lang="en-US" b="1" dirty="0">
                <a:solidFill>
                  <a:srgbClr val="0000FF"/>
                </a:solidFill>
                <a:latin typeface="Courier New" charset="0"/>
              </a:rPr>
              <a:t>)=b(</a:t>
            </a:r>
            <a:r>
              <a:rPr lang="en-US" b="1" dirty="0" err="1">
                <a:solidFill>
                  <a:srgbClr val="0000FF"/>
                </a:solidFill>
                <a:latin typeface="Courier New" charset="0"/>
              </a:rPr>
              <a:t>i</a:t>
            </a:r>
            <a:r>
              <a:rPr lang="en-US" b="1" dirty="0">
                <a:solidFill>
                  <a:srgbClr val="0000FF"/>
                </a:solidFill>
                <a:latin typeface="Courier New" charset="0"/>
              </a:rPr>
              <a:t>)+c(</a:t>
            </a:r>
            <a:r>
              <a:rPr lang="en-US" b="1" dirty="0" err="1">
                <a:solidFill>
                  <a:srgbClr val="0000FF"/>
                </a:solidFill>
                <a:latin typeface="Courier New" charset="0"/>
              </a:rPr>
              <a:t>i</a:t>
            </a:r>
            <a:r>
              <a:rPr lang="en-US" b="1" dirty="0">
                <a:solidFill>
                  <a:srgbClr val="0000FF"/>
                </a:solidFill>
                <a:latin typeface="Courier New" charset="0"/>
              </a:rPr>
              <a:t>)</a:t>
            </a:r>
          </a:p>
          <a:p>
            <a:pPr>
              <a:lnSpc>
                <a:spcPct val="7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>
                <a:solidFill>
                  <a:srgbClr val="0000FF"/>
                </a:solidFill>
                <a:latin typeface="Courier New" charset="0"/>
              </a:rPr>
              <a:t>      </a:t>
            </a:r>
            <a:r>
              <a:rPr lang="en-US" b="1" dirty="0" err="1">
                <a:solidFill>
                  <a:srgbClr val="0000FF"/>
                </a:solidFill>
                <a:latin typeface="Courier New" charset="0"/>
              </a:rPr>
              <a:t>enddo</a:t>
            </a:r>
            <a:endParaRPr lang="en-US" b="1" dirty="0">
              <a:solidFill>
                <a:srgbClr val="0000FF"/>
              </a:solidFill>
              <a:latin typeface="Courier New" charset="0"/>
            </a:endParaRPr>
          </a:p>
          <a:p>
            <a:pPr>
              <a:lnSpc>
                <a:spcPct val="7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>
                <a:solidFill>
                  <a:srgbClr val="800000"/>
                </a:solidFill>
                <a:latin typeface="Courier New" charset="0"/>
              </a:rPr>
              <a:t>  !$OMP END DO</a:t>
            </a:r>
          </a:p>
          <a:p>
            <a:pPr>
              <a:lnSpc>
                <a:spcPct val="7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>
                <a:solidFill>
                  <a:srgbClr val="800000"/>
                </a:solidFill>
                <a:latin typeface="Courier New" charset="0"/>
              </a:rPr>
              <a:t>  !$OMP DO</a:t>
            </a:r>
          </a:p>
          <a:p>
            <a:pPr>
              <a:lnSpc>
                <a:spcPct val="7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>
                <a:solidFill>
                  <a:srgbClr val="0000FF"/>
                </a:solidFill>
                <a:latin typeface="Courier New" charset="0"/>
              </a:rPr>
              <a:t>      do </a:t>
            </a:r>
            <a:r>
              <a:rPr lang="en-US" b="1" dirty="0" err="1">
                <a:solidFill>
                  <a:srgbClr val="0000FF"/>
                </a:solidFill>
                <a:latin typeface="Courier New" charset="0"/>
              </a:rPr>
              <a:t>i</a:t>
            </a:r>
            <a:r>
              <a:rPr lang="en-US" b="1" dirty="0">
                <a:solidFill>
                  <a:srgbClr val="0000FF"/>
                </a:solidFill>
                <a:latin typeface="Courier New" charset="0"/>
              </a:rPr>
              <a:t>=1,m         	    x(</a:t>
            </a:r>
            <a:r>
              <a:rPr lang="en-US" b="1" dirty="0" err="1">
                <a:solidFill>
                  <a:srgbClr val="0000FF"/>
                </a:solidFill>
                <a:latin typeface="Courier New" charset="0"/>
              </a:rPr>
              <a:t>i</a:t>
            </a:r>
            <a:r>
              <a:rPr lang="en-US" b="1" dirty="0">
                <a:solidFill>
                  <a:srgbClr val="0000FF"/>
                </a:solidFill>
                <a:latin typeface="Courier New" charset="0"/>
              </a:rPr>
              <a:t>)=y(</a:t>
            </a:r>
            <a:r>
              <a:rPr lang="en-US" b="1" dirty="0" err="1">
                <a:solidFill>
                  <a:srgbClr val="0000FF"/>
                </a:solidFill>
                <a:latin typeface="Courier New" charset="0"/>
              </a:rPr>
              <a:t>i</a:t>
            </a:r>
            <a:r>
              <a:rPr lang="en-US" b="1" dirty="0">
                <a:solidFill>
                  <a:srgbClr val="0000FF"/>
                </a:solidFill>
                <a:latin typeface="Courier New" charset="0"/>
              </a:rPr>
              <a:t>)+z(</a:t>
            </a:r>
            <a:r>
              <a:rPr lang="en-US" b="1" dirty="0" err="1">
                <a:solidFill>
                  <a:srgbClr val="0000FF"/>
                </a:solidFill>
                <a:latin typeface="Courier New" charset="0"/>
              </a:rPr>
              <a:t>i</a:t>
            </a:r>
            <a:r>
              <a:rPr lang="en-US" b="1" dirty="0">
                <a:solidFill>
                  <a:srgbClr val="0000FF"/>
                </a:solidFill>
                <a:latin typeface="Courier New" charset="0"/>
              </a:rPr>
              <a:t>)</a:t>
            </a:r>
          </a:p>
          <a:p>
            <a:pPr>
              <a:lnSpc>
                <a:spcPct val="7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>
                <a:solidFill>
                  <a:srgbClr val="0000FF"/>
                </a:solidFill>
                <a:latin typeface="Courier New" charset="0"/>
              </a:rPr>
              <a:t>      </a:t>
            </a:r>
            <a:r>
              <a:rPr lang="en-US" b="1" dirty="0" err="1">
                <a:solidFill>
                  <a:srgbClr val="0000FF"/>
                </a:solidFill>
                <a:latin typeface="Courier New" charset="0"/>
              </a:rPr>
              <a:t>enddo</a:t>
            </a:r>
            <a:endParaRPr lang="en-US" b="1" dirty="0">
              <a:solidFill>
                <a:srgbClr val="0000FF"/>
              </a:solidFill>
              <a:latin typeface="Courier New" charset="0"/>
            </a:endParaRPr>
          </a:p>
          <a:p>
            <a:pPr>
              <a:lnSpc>
                <a:spcPct val="7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>
                <a:solidFill>
                  <a:srgbClr val="800000"/>
                </a:solidFill>
                <a:latin typeface="Courier New" charset="0"/>
              </a:rPr>
              <a:t>  !$OMP END DO</a:t>
            </a:r>
          </a:p>
          <a:p>
            <a:pPr>
              <a:lnSpc>
                <a:spcPct val="7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>
                <a:solidFill>
                  <a:srgbClr val="800000"/>
                </a:solidFill>
                <a:latin typeface="Courier New" charset="0"/>
              </a:rPr>
              <a:t>!$OMP END PARALLEL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4876800" y="3505200"/>
            <a:ext cx="3494088" cy="2438400"/>
          </a:xfrm>
          <a:prstGeom prst="rect">
            <a:avLst/>
          </a:prstGeom>
          <a:noFill/>
          <a:ln w="2844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/>
          <a:lstStyle/>
          <a:p>
            <a:pPr>
              <a:lnSpc>
                <a:spcPct val="8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>
                <a:solidFill>
                  <a:srgbClr val="800000"/>
                </a:solidFill>
                <a:latin typeface="Courier New" charset="0"/>
              </a:rPr>
              <a:t>!$OMP PARALLEL DO</a:t>
            </a:r>
          </a:p>
          <a:p>
            <a:pPr>
              <a:lnSpc>
                <a:spcPct val="8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>
                <a:solidFill>
                  <a:srgbClr val="0000FF"/>
                </a:solidFill>
                <a:latin typeface="Courier New" charset="0"/>
              </a:rPr>
              <a:t>      do </a:t>
            </a:r>
            <a:r>
              <a:rPr lang="en-US" b="1" dirty="0" err="1">
                <a:solidFill>
                  <a:srgbClr val="0000FF"/>
                </a:solidFill>
                <a:latin typeface="Courier New" charset="0"/>
              </a:rPr>
              <a:t>i</a:t>
            </a:r>
            <a:r>
              <a:rPr lang="en-US" b="1" dirty="0">
                <a:solidFill>
                  <a:srgbClr val="0000FF"/>
                </a:solidFill>
                <a:latin typeface="Courier New" charset="0"/>
              </a:rPr>
              <a:t>=1,n</a:t>
            </a:r>
          </a:p>
          <a:p>
            <a:pPr>
              <a:lnSpc>
                <a:spcPct val="8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>
                <a:solidFill>
                  <a:srgbClr val="0000FF"/>
                </a:solidFill>
                <a:latin typeface="Courier New" charset="0"/>
              </a:rPr>
              <a:t>         a(</a:t>
            </a:r>
            <a:r>
              <a:rPr lang="en-US" b="1" dirty="0" err="1">
                <a:solidFill>
                  <a:srgbClr val="0000FF"/>
                </a:solidFill>
                <a:latin typeface="Courier New" charset="0"/>
              </a:rPr>
              <a:t>i</a:t>
            </a:r>
            <a:r>
              <a:rPr lang="en-US" b="1" dirty="0">
                <a:solidFill>
                  <a:srgbClr val="0000FF"/>
                </a:solidFill>
                <a:latin typeface="Courier New" charset="0"/>
              </a:rPr>
              <a:t>)=b(</a:t>
            </a:r>
            <a:r>
              <a:rPr lang="en-US" b="1" dirty="0" err="1">
                <a:solidFill>
                  <a:srgbClr val="0000FF"/>
                </a:solidFill>
                <a:latin typeface="Courier New" charset="0"/>
              </a:rPr>
              <a:t>i</a:t>
            </a:r>
            <a:r>
              <a:rPr lang="en-US" b="1" dirty="0">
                <a:solidFill>
                  <a:srgbClr val="0000FF"/>
                </a:solidFill>
                <a:latin typeface="Courier New" charset="0"/>
              </a:rPr>
              <a:t>)+c(</a:t>
            </a:r>
            <a:r>
              <a:rPr lang="en-US" b="1" dirty="0" err="1">
                <a:solidFill>
                  <a:srgbClr val="0000FF"/>
                </a:solidFill>
                <a:latin typeface="Courier New" charset="0"/>
              </a:rPr>
              <a:t>i</a:t>
            </a:r>
            <a:r>
              <a:rPr lang="en-US" b="1" dirty="0">
                <a:solidFill>
                  <a:srgbClr val="0000FF"/>
                </a:solidFill>
                <a:latin typeface="Courier New" charset="0"/>
              </a:rPr>
              <a:t>)</a:t>
            </a:r>
          </a:p>
          <a:p>
            <a:pPr>
              <a:lnSpc>
                <a:spcPct val="8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>
                <a:solidFill>
                  <a:srgbClr val="0000FF"/>
                </a:solidFill>
                <a:latin typeface="Courier New" charset="0"/>
              </a:rPr>
              <a:t>      </a:t>
            </a:r>
            <a:r>
              <a:rPr lang="en-US" b="1" dirty="0" err="1">
                <a:solidFill>
                  <a:srgbClr val="0000FF"/>
                </a:solidFill>
                <a:latin typeface="Courier New" charset="0"/>
              </a:rPr>
              <a:t>enddo</a:t>
            </a:r>
            <a:endParaRPr lang="en-US" b="1" dirty="0">
              <a:solidFill>
                <a:srgbClr val="0000FF"/>
              </a:solidFill>
              <a:latin typeface="Courier New" charset="0"/>
            </a:endParaRPr>
          </a:p>
          <a:p>
            <a:pPr>
              <a:lnSpc>
                <a:spcPct val="8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>
                <a:solidFill>
                  <a:srgbClr val="800000"/>
                </a:solidFill>
                <a:latin typeface="Courier New" charset="0"/>
              </a:rPr>
              <a:t>!$OMP END PARALLEL DO</a:t>
            </a:r>
          </a:p>
          <a:p>
            <a:pPr>
              <a:lnSpc>
                <a:spcPct val="8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>
                <a:solidFill>
                  <a:srgbClr val="800000"/>
                </a:solidFill>
                <a:latin typeface="Courier New" charset="0"/>
              </a:rPr>
              <a:t>!$OMP PARALLEL DO</a:t>
            </a:r>
          </a:p>
          <a:p>
            <a:pPr>
              <a:lnSpc>
                <a:spcPct val="8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>
                <a:solidFill>
                  <a:srgbClr val="0000FF"/>
                </a:solidFill>
                <a:latin typeface="Courier New" charset="0"/>
              </a:rPr>
              <a:t>      do </a:t>
            </a:r>
            <a:r>
              <a:rPr lang="en-US" b="1" dirty="0" err="1">
                <a:solidFill>
                  <a:srgbClr val="0000FF"/>
                </a:solidFill>
                <a:latin typeface="Courier New" charset="0"/>
              </a:rPr>
              <a:t>i</a:t>
            </a:r>
            <a:r>
              <a:rPr lang="en-US" b="1" dirty="0">
                <a:solidFill>
                  <a:srgbClr val="0000FF"/>
                </a:solidFill>
                <a:latin typeface="Courier New" charset="0"/>
              </a:rPr>
              <a:t>=1,m</a:t>
            </a:r>
          </a:p>
          <a:p>
            <a:pPr>
              <a:lnSpc>
                <a:spcPct val="8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>
                <a:solidFill>
                  <a:srgbClr val="0000FF"/>
                </a:solidFill>
                <a:latin typeface="Courier New" charset="0"/>
              </a:rPr>
              <a:t>         x(</a:t>
            </a:r>
            <a:r>
              <a:rPr lang="en-US" b="1" dirty="0" err="1">
                <a:solidFill>
                  <a:srgbClr val="0000FF"/>
                </a:solidFill>
                <a:latin typeface="Courier New" charset="0"/>
              </a:rPr>
              <a:t>i</a:t>
            </a:r>
            <a:r>
              <a:rPr lang="en-US" b="1" dirty="0">
                <a:solidFill>
                  <a:srgbClr val="0000FF"/>
                </a:solidFill>
                <a:latin typeface="Courier New" charset="0"/>
              </a:rPr>
              <a:t>)=y(</a:t>
            </a:r>
            <a:r>
              <a:rPr lang="en-US" b="1" dirty="0" err="1">
                <a:solidFill>
                  <a:srgbClr val="0000FF"/>
                </a:solidFill>
                <a:latin typeface="Courier New" charset="0"/>
              </a:rPr>
              <a:t>i</a:t>
            </a:r>
            <a:r>
              <a:rPr lang="en-US" b="1" dirty="0">
                <a:solidFill>
                  <a:srgbClr val="0000FF"/>
                </a:solidFill>
                <a:latin typeface="Courier New" charset="0"/>
              </a:rPr>
              <a:t>)+z(</a:t>
            </a:r>
            <a:r>
              <a:rPr lang="en-US" b="1" dirty="0" err="1">
                <a:solidFill>
                  <a:srgbClr val="0000FF"/>
                </a:solidFill>
                <a:latin typeface="Courier New" charset="0"/>
              </a:rPr>
              <a:t>i</a:t>
            </a:r>
            <a:r>
              <a:rPr lang="en-US" b="1" dirty="0">
                <a:solidFill>
                  <a:srgbClr val="0000FF"/>
                </a:solidFill>
                <a:latin typeface="Courier New" charset="0"/>
              </a:rPr>
              <a:t>)</a:t>
            </a:r>
          </a:p>
          <a:p>
            <a:pPr>
              <a:lnSpc>
                <a:spcPct val="8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>
                <a:solidFill>
                  <a:srgbClr val="0000FF"/>
                </a:solidFill>
                <a:latin typeface="Courier New" charset="0"/>
              </a:rPr>
              <a:t>      </a:t>
            </a:r>
            <a:r>
              <a:rPr lang="en-US" b="1" dirty="0" err="1">
                <a:solidFill>
                  <a:srgbClr val="0000FF"/>
                </a:solidFill>
                <a:latin typeface="Courier New" charset="0"/>
              </a:rPr>
              <a:t>enddo</a:t>
            </a:r>
            <a:endParaRPr lang="en-US" b="1" dirty="0">
              <a:solidFill>
                <a:srgbClr val="0000FF"/>
              </a:solidFill>
              <a:latin typeface="Courier New" charset="0"/>
            </a:endParaRPr>
          </a:p>
          <a:p>
            <a:pPr>
              <a:lnSpc>
                <a:spcPct val="8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>
                <a:solidFill>
                  <a:srgbClr val="800000"/>
                </a:solidFill>
                <a:latin typeface="Courier New" charset="0"/>
              </a:rPr>
              <a:t>!$OMP END PARALLEL DO</a:t>
            </a:r>
          </a:p>
        </p:txBody>
      </p:sp>
      <p:sp>
        <p:nvSpPr>
          <p:cNvPr id="49157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Merging Parallel Regions</a:t>
            </a:r>
          </a:p>
        </p:txBody>
      </p:sp>
      <p:sp>
        <p:nvSpPr>
          <p:cNvPr id="9" name="Left Arrow 8"/>
          <p:cNvSpPr/>
          <p:nvPr/>
        </p:nvSpPr>
        <p:spPr>
          <a:xfrm>
            <a:off x="4038600" y="4495800"/>
            <a:ext cx="609600" cy="4572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-108" charset="0"/>
              <a:buNone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854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Supplementary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Login using temporary accounts on Ithaca</a:t>
            </a:r>
          </a:p>
          <a:p>
            <a:pPr marL="742950" lvl="2" indent="-342900"/>
            <a:r>
              <a:rPr lang="en-US" dirty="0"/>
              <a:t>Username and password at your </a:t>
            </a:r>
            <a:r>
              <a:rPr lang="en-US" dirty="0" smtClean="0"/>
              <a:t>desk</a:t>
            </a:r>
          </a:p>
          <a:p>
            <a:pPr marL="400050" lvl="2" indent="0">
              <a:buNone/>
            </a:pPr>
            <a:r>
              <a:rPr lang="en-US" sz="2500" dirty="0" err="1" smtClean="0">
                <a:latin typeface="Courier"/>
                <a:cs typeface="Courier"/>
              </a:rPr>
              <a:t>ssh</a:t>
            </a:r>
            <a:r>
              <a:rPr lang="en-US" sz="2500" dirty="0" smtClean="0">
                <a:latin typeface="Courier"/>
                <a:cs typeface="Courier"/>
              </a:rPr>
              <a:t> hpcXX@ithaca2.arc.vt.edu</a:t>
            </a:r>
          </a:p>
          <a:p>
            <a:pPr marL="400050" lvl="2" indent="0">
              <a:buNone/>
            </a:pPr>
            <a:endParaRPr lang="en-US" sz="2500" dirty="0" smtClean="0">
              <a:latin typeface="Courier"/>
              <a:cs typeface="Courier"/>
            </a:endParaRPr>
          </a:p>
          <a:p>
            <a:r>
              <a:rPr lang="en-US" dirty="0" smtClean="0"/>
              <a:t>Copy example code to your home directory</a:t>
            </a:r>
          </a:p>
          <a:p>
            <a:pPr marL="0" indent="0">
              <a:buNone/>
            </a:pPr>
            <a:r>
              <a:rPr lang="en-US" sz="2200" dirty="0" smtClean="0">
                <a:latin typeface="Courier"/>
                <a:cs typeface="Courier"/>
              </a:rPr>
              <a:t>	</a:t>
            </a:r>
            <a:r>
              <a:rPr lang="en-US" sz="2200" dirty="0" err="1" smtClean="0">
                <a:latin typeface="Courier"/>
                <a:cs typeface="Courier"/>
              </a:rPr>
              <a:t>cp</a:t>
            </a:r>
            <a:r>
              <a:rPr lang="en-US" sz="2200" dirty="0" smtClean="0">
                <a:latin typeface="Courier"/>
                <a:cs typeface="Courier"/>
              </a:rPr>
              <a:t> </a:t>
            </a:r>
            <a:r>
              <a:rPr lang="en-US" sz="2200" dirty="0">
                <a:latin typeface="Courier"/>
                <a:cs typeface="Courier"/>
              </a:rPr>
              <a:t>–r </a:t>
            </a:r>
            <a:r>
              <a:rPr lang="en-US" sz="2200" dirty="0" smtClean="0">
                <a:latin typeface="Courier"/>
                <a:cs typeface="Courier"/>
              </a:rPr>
              <a:t>/archive/groups/training/</a:t>
            </a:r>
            <a:r>
              <a:rPr lang="en-US" sz="2200" dirty="0" err="1" smtClean="0">
                <a:latin typeface="Courier"/>
                <a:cs typeface="Courier"/>
              </a:rPr>
              <a:t>OpenMP_EXAMPLES</a:t>
            </a:r>
            <a:r>
              <a:rPr lang="en-US" sz="2200" dirty="0" smtClean="0">
                <a:latin typeface="Courier"/>
                <a:cs typeface="Courier"/>
              </a:rPr>
              <a:t> .</a:t>
            </a:r>
            <a:endParaRPr lang="en-US" sz="2200" dirty="0">
              <a:latin typeface="Courier"/>
              <a:cs typeface="Courier"/>
            </a:endParaRPr>
          </a:p>
          <a:p>
            <a:r>
              <a:rPr lang="en-US" dirty="0" smtClean="0"/>
              <a:t>More examples can be downloaded:</a:t>
            </a:r>
          </a:p>
          <a:p>
            <a:r>
              <a:rPr lang="en-US" sz="2500" dirty="0">
                <a:hlinkClick r:id="rId2"/>
              </a:rPr>
              <a:t>https://</a:t>
            </a:r>
            <a:r>
              <a:rPr lang="en-US" sz="2500" dirty="0" err="1">
                <a:hlinkClick r:id="rId2"/>
              </a:rPr>
              <a:t>computing.llnl.gov</a:t>
            </a:r>
            <a:r>
              <a:rPr lang="en-US" sz="2500" dirty="0">
                <a:hlinkClick r:id="rId2"/>
              </a:rPr>
              <a:t>/tutorials/</a:t>
            </a:r>
            <a:r>
              <a:rPr lang="en-US" sz="2500" dirty="0" err="1">
                <a:hlinkClick r:id="rId2"/>
              </a:rPr>
              <a:t>openMP</a:t>
            </a:r>
            <a:r>
              <a:rPr lang="en-US" sz="2500" dirty="0">
                <a:hlinkClick r:id="rId2"/>
              </a:rPr>
              <a:t>/</a:t>
            </a:r>
            <a:r>
              <a:rPr lang="en-US" sz="2500" dirty="0" err="1">
                <a:hlinkClick r:id="rId2"/>
              </a:rPr>
              <a:t>exercise.html</a:t>
            </a:r>
            <a:endParaRPr lang="en-US" sz="2500" dirty="0" smtClean="0"/>
          </a:p>
          <a:p>
            <a:pPr marL="0" indent="0">
              <a:buNone/>
            </a:pP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2284182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OpenMP clauses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Control the behavior of an </a:t>
            </a:r>
            <a:r>
              <a:rPr lang="en-US" dirty="0" err="1" smtClean="0"/>
              <a:t>OpenMP</a:t>
            </a:r>
            <a:r>
              <a:rPr lang="en-US" dirty="0" smtClean="0"/>
              <a:t> directive:</a:t>
            </a:r>
          </a:p>
          <a:p>
            <a:r>
              <a:rPr lang="en-US" dirty="0" smtClean="0"/>
              <a:t>Data scoping (Private, Shared, Default)</a:t>
            </a:r>
          </a:p>
          <a:p>
            <a:r>
              <a:rPr lang="en-US" dirty="0" smtClean="0"/>
              <a:t>Schedule (Guided, Static, Dynamic, etc.)</a:t>
            </a:r>
          </a:p>
          <a:p>
            <a:r>
              <a:rPr lang="en-US" dirty="0" smtClean="0"/>
              <a:t>Initialization (e.g. COPYIN, FIRSTPRIVATE)</a:t>
            </a:r>
          </a:p>
          <a:p>
            <a:r>
              <a:rPr lang="en-US" dirty="0" smtClean="0"/>
              <a:t>Whether to parallelize a region or not (if-clause)</a:t>
            </a:r>
          </a:p>
          <a:p>
            <a:r>
              <a:rPr lang="en-US" dirty="0" smtClean="0"/>
              <a:t>Number of threads used (NUM_THREADS)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6932676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Private and Shared Data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Shared: Variable is shared (seen) by all processors.</a:t>
            </a:r>
          </a:p>
          <a:p>
            <a:r>
              <a:rPr lang="en-US" dirty="0" smtClean="0"/>
              <a:t>Private: Each thread has a private instance (copy) of the variable.</a:t>
            </a:r>
          </a:p>
          <a:p>
            <a:r>
              <a:rPr lang="en-US" dirty="0" smtClean="0"/>
              <a:t>Defaults: All DO LOOP indices are private, all other variables are shared. 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sz="3100" dirty="0">
                <a:latin typeface="Courier New" pitchFamily="49" charset="0"/>
                <a:cs typeface="Courier New" pitchFamily="49" charset="0"/>
              </a:rPr>
              <a:t>!$OMP PARALLEL DO SHARED(A,B,C,N) </a:t>
            </a:r>
            <a:r>
              <a:rPr lang="en-US" sz="3100" dirty="0" smtClean="0">
                <a:latin typeface="Courier New" pitchFamily="49" charset="0"/>
                <a:cs typeface="Courier New" pitchFamily="49" charset="0"/>
              </a:rPr>
              <a:t>PRIVATE(</a:t>
            </a:r>
            <a:r>
              <a:rPr lang="en-US" sz="31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31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buNone/>
            </a:pPr>
            <a:r>
              <a:rPr lang="en-US" sz="3100" dirty="0" smtClean="0">
                <a:latin typeface="Courier New" pitchFamily="49" charset="0"/>
                <a:cs typeface="Courier New" pitchFamily="49" charset="0"/>
              </a:rPr>
              <a:t>   do </a:t>
            </a:r>
            <a:r>
              <a:rPr lang="en-US" sz="31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3100" dirty="0" smtClean="0">
                <a:latin typeface="Courier New" pitchFamily="49" charset="0"/>
                <a:cs typeface="Courier New" pitchFamily="49" charset="0"/>
              </a:rPr>
              <a:t>=1,N</a:t>
            </a:r>
          </a:p>
          <a:p>
            <a:pPr marL="0" indent="0">
              <a:buNone/>
            </a:pPr>
            <a:r>
              <a:rPr lang="en-US" sz="3100" dirty="0" smtClean="0">
                <a:latin typeface="Courier New" pitchFamily="49" charset="0"/>
                <a:cs typeface="Courier New" pitchFamily="49" charset="0"/>
              </a:rPr>
              <a:t>     A(</a:t>
            </a:r>
            <a:r>
              <a:rPr lang="en-US" sz="31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3100" dirty="0" smtClean="0">
                <a:latin typeface="Courier New" pitchFamily="49" charset="0"/>
                <a:cs typeface="Courier New" pitchFamily="49" charset="0"/>
              </a:rPr>
              <a:t>) = B(</a:t>
            </a:r>
            <a:r>
              <a:rPr lang="en-US" sz="31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3100" dirty="0" smtClean="0">
                <a:latin typeface="Courier New" pitchFamily="49" charset="0"/>
                <a:cs typeface="Courier New" pitchFamily="49" charset="0"/>
              </a:rPr>
              <a:t>) + C(</a:t>
            </a:r>
            <a:r>
              <a:rPr lang="en-US" sz="31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31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buNone/>
            </a:pPr>
            <a:r>
              <a:rPr lang="en-US" sz="31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3100" dirty="0" err="1" smtClean="0">
                <a:latin typeface="Courier New" pitchFamily="49" charset="0"/>
                <a:cs typeface="Courier New" pitchFamily="49" charset="0"/>
              </a:rPr>
              <a:t>enddo</a:t>
            </a:r>
            <a:endParaRPr lang="en-US" sz="31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3100" dirty="0" smtClean="0">
                <a:latin typeface="Courier New" pitchFamily="49" charset="0"/>
                <a:cs typeface="Courier New" pitchFamily="49" charset="0"/>
              </a:rPr>
              <a:t>!$OMP END PARALLEL DO</a:t>
            </a:r>
            <a:endParaRPr lang="en-US" sz="3100" dirty="0" smtClean="0"/>
          </a:p>
        </p:txBody>
      </p:sp>
      <p:sp>
        <p:nvSpPr>
          <p:cNvPr id="63492" name="Footer Placeholder 1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356350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57496425-214C-4AE5-94C0-125B922BBE37}" type="slidenum">
              <a:rPr lang="en-US" sz="1800"/>
              <a:pPr eaLnBrk="1" hangingPunct="1"/>
              <a:t>31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941437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1"/>
          <p:cNvSpPr txBox="1">
            <a:spLocks noChangeArrowheads="1"/>
          </p:cNvSpPr>
          <p:nvPr/>
        </p:nvSpPr>
        <p:spPr bwMode="auto">
          <a:xfrm>
            <a:off x="2667000" y="6248400"/>
            <a:ext cx="3870325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875"/>
              </a:spcBef>
            </a:pPr>
            <a:fld id="{C68052E2-9860-1B4F-AD93-6E8821076387}" type="slidenum">
              <a:rPr lang="en-US" sz="1400">
                <a:solidFill>
                  <a:srgbClr val="000000"/>
                </a:solidFill>
              </a:rPr>
              <a:pPr algn="ctr" eaLnBrk="1" hangingPunct="1">
                <a:spcBef>
                  <a:spcPts val="875"/>
                </a:spcBef>
              </a:pPr>
              <a:t>32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6451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</a:rPr>
              <a:t>Private data </a:t>
            </a:r>
            <a:r>
              <a:rPr lang="en-US" dirty="0">
                <a:latin typeface="Arial" charset="0"/>
                <a:ea typeface="ＭＳ Ｐゴシック" charset="0"/>
              </a:rPr>
              <a:t>example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Aft>
                <a:spcPts val="60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In the following loop, each thread needs its own PRIVATE copy of TEMP. </a:t>
            </a:r>
          </a:p>
          <a:p>
            <a:pPr eaLnBrk="1" hangingPunct="1">
              <a:spcAft>
                <a:spcPts val="60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If TEMP were shared, the result would be unpredictable since each  processor would be writing and reading to/from the same memory location.</a:t>
            </a:r>
          </a:p>
          <a:p>
            <a:pPr eaLnBrk="1" hangingPunct="1"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500" dirty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 b="1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</a:t>
            </a:r>
            <a:r>
              <a:rPr lang="en-US" sz="1500" b="1" dirty="0">
                <a:solidFill>
                  <a:srgbClr val="8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!$OMP PARALLEL DO SHARED(A,B,C,N) PRIVATE(</a:t>
            </a:r>
            <a:r>
              <a:rPr lang="en-US" sz="1500" b="1" dirty="0" err="1">
                <a:solidFill>
                  <a:srgbClr val="8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temp,i</a:t>
            </a:r>
            <a:r>
              <a:rPr lang="en-US" sz="1500" b="1" dirty="0">
                <a:solidFill>
                  <a:srgbClr val="8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)</a:t>
            </a:r>
          </a:p>
          <a:p>
            <a:pPr eaLnBrk="1" hangingPunct="1"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    do </a:t>
            </a:r>
            <a:r>
              <a:rPr lang="en-US" sz="15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15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=1,N</a:t>
            </a:r>
          </a:p>
          <a:p>
            <a:pPr eaLnBrk="1" hangingPunct="1"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       temp = A(</a:t>
            </a:r>
            <a:r>
              <a:rPr lang="en-US" sz="15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15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)/B(</a:t>
            </a:r>
            <a:r>
              <a:rPr lang="en-US" sz="15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15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)</a:t>
            </a:r>
          </a:p>
          <a:p>
            <a:pPr eaLnBrk="1" hangingPunct="1"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       C(</a:t>
            </a:r>
            <a:r>
              <a:rPr lang="en-US" sz="15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15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) = temp + </a:t>
            </a:r>
            <a:r>
              <a:rPr lang="en-US" sz="15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cos</a:t>
            </a:r>
            <a:r>
              <a:rPr lang="en-US" sz="15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(temp)</a:t>
            </a:r>
          </a:p>
          <a:p>
            <a:pPr eaLnBrk="1" hangingPunct="1"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    </a:t>
            </a:r>
            <a:r>
              <a:rPr lang="en-US" sz="15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enddo</a:t>
            </a:r>
            <a:endParaRPr lang="en-US" sz="1500" b="1" dirty="0">
              <a:solidFill>
                <a:srgbClr val="0000FF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 b="1" dirty="0">
                <a:solidFill>
                  <a:srgbClr val="8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!$OMP END PARALLEL DO</a:t>
            </a:r>
          </a:p>
          <a:p>
            <a:pPr eaLnBrk="1" hangingPunct="1"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500" b="1" dirty="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Aft>
                <a:spcPts val="60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A </a:t>
            </a:r>
            <a:r>
              <a:rPr lang="en-US" sz="1500" b="1" dirty="0" err="1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lastprivate</a:t>
            </a:r>
            <a:r>
              <a:rPr lang="en-US" sz="1500" b="1" dirty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(temp) </a:t>
            </a:r>
            <a:r>
              <a:rPr lang="en-US" sz="15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clause will copy the last loop(stack) value of temp to the (global) temp storage when the parallel DO is complete. </a:t>
            </a:r>
          </a:p>
          <a:p>
            <a:pPr eaLnBrk="1" hangingPunct="1">
              <a:spcAft>
                <a:spcPts val="60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A </a:t>
            </a:r>
            <a:r>
              <a:rPr lang="en-US" sz="1500" b="1" dirty="0" err="1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firstprivate</a:t>
            </a:r>
            <a:r>
              <a:rPr lang="en-US" sz="1500" b="1" dirty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(temp)</a:t>
            </a:r>
            <a:r>
              <a:rPr lang="en-US" sz="15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would copy the global temp value to each stack’s temp.</a:t>
            </a:r>
            <a:r>
              <a:rPr lang="en-US" sz="1500" b="1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500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55865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Scoping Example (Code)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 marL="203200" indent="0">
              <a:buNone/>
            </a:pPr>
            <a:r>
              <a:rPr lang="en-US" dirty="0" err="1">
                <a:latin typeface="Courier New"/>
                <a:cs typeface="Courier New"/>
              </a:rPr>
              <a:t>int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tid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dirty="0" err="1">
                <a:latin typeface="Courier New"/>
                <a:cs typeface="Courier New"/>
              </a:rPr>
              <a:t>pr</a:t>
            </a:r>
            <a:r>
              <a:rPr lang="en-US" dirty="0">
                <a:latin typeface="Courier New"/>
                <a:cs typeface="Courier New"/>
              </a:rPr>
              <a:t>=-1, </a:t>
            </a:r>
            <a:r>
              <a:rPr lang="en-US" dirty="0" err="1">
                <a:latin typeface="Courier New"/>
                <a:cs typeface="Courier New"/>
              </a:rPr>
              <a:t>fp</a:t>
            </a:r>
            <a:r>
              <a:rPr lang="en-US" dirty="0">
                <a:latin typeface="Courier New"/>
                <a:cs typeface="Courier New"/>
              </a:rPr>
              <a:t>=-1, </a:t>
            </a:r>
            <a:r>
              <a:rPr lang="en-US" dirty="0" err="1">
                <a:latin typeface="Courier New"/>
                <a:cs typeface="Courier New"/>
              </a:rPr>
              <a:t>sh</a:t>
            </a:r>
            <a:r>
              <a:rPr lang="en-US" dirty="0">
                <a:latin typeface="Courier New"/>
                <a:cs typeface="Courier New"/>
              </a:rPr>
              <a:t>=-1, </a:t>
            </a:r>
            <a:r>
              <a:rPr lang="en-US" dirty="0" err="1">
                <a:latin typeface="Courier New"/>
                <a:cs typeface="Courier New"/>
              </a:rPr>
              <a:t>df</a:t>
            </a:r>
            <a:r>
              <a:rPr lang="en-US" dirty="0">
                <a:latin typeface="Courier New"/>
                <a:cs typeface="Courier New"/>
              </a:rPr>
              <a:t>=-1;</a:t>
            </a:r>
          </a:p>
          <a:p>
            <a:pPr marL="203200" indent="0">
              <a:buNone/>
            </a:pPr>
            <a:r>
              <a:rPr lang="en-US" dirty="0" err="1">
                <a:latin typeface="Courier New"/>
                <a:cs typeface="Courier New"/>
              </a:rPr>
              <a:t>printf</a:t>
            </a:r>
            <a:r>
              <a:rPr lang="en-US" dirty="0">
                <a:latin typeface="Courier New"/>
                <a:cs typeface="Courier New"/>
              </a:rPr>
              <a:t>("BEGIN: </a:t>
            </a:r>
            <a:r>
              <a:rPr lang="en-US" dirty="0" err="1">
                <a:latin typeface="Courier New"/>
                <a:cs typeface="Courier New"/>
              </a:rPr>
              <a:t>pr</a:t>
            </a:r>
            <a:r>
              <a:rPr lang="en-US" dirty="0">
                <a:latin typeface="Courier New"/>
                <a:cs typeface="Courier New"/>
              </a:rPr>
              <a:t> is %d, </a:t>
            </a:r>
            <a:r>
              <a:rPr lang="en-US" dirty="0" err="1">
                <a:latin typeface="Courier New"/>
                <a:cs typeface="Courier New"/>
              </a:rPr>
              <a:t>fp</a:t>
            </a:r>
            <a:r>
              <a:rPr lang="en-US" dirty="0">
                <a:latin typeface="Courier New"/>
                <a:cs typeface="Courier New"/>
              </a:rPr>
              <a:t> is %d, </a:t>
            </a:r>
            <a:r>
              <a:rPr lang="en-US" dirty="0" err="1">
                <a:latin typeface="Courier New"/>
                <a:cs typeface="Courier New"/>
              </a:rPr>
              <a:t>sh</a:t>
            </a:r>
            <a:r>
              <a:rPr lang="en-US" dirty="0">
                <a:latin typeface="Courier New"/>
                <a:cs typeface="Courier New"/>
              </a:rPr>
              <a:t> is %d, </a:t>
            </a:r>
            <a:r>
              <a:rPr lang="en-US" dirty="0" err="1">
                <a:latin typeface="Courier New"/>
                <a:cs typeface="Courier New"/>
              </a:rPr>
              <a:t>df</a:t>
            </a:r>
            <a:r>
              <a:rPr lang="en-US" dirty="0">
                <a:latin typeface="Courier New"/>
                <a:cs typeface="Courier New"/>
              </a:rPr>
              <a:t> is %d.\n",</a:t>
            </a:r>
            <a:r>
              <a:rPr lang="en-US" dirty="0" err="1">
                <a:latin typeface="Courier New"/>
                <a:cs typeface="Courier New"/>
              </a:rPr>
              <a:t>pr,fp,sh,df</a:t>
            </a:r>
            <a:r>
              <a:rPr lang="en-US" dirty="0">
                <a:latin typeface="Courier New"/>
                <a:cs typeface="Courier New"/>
              </a:rPr>
              <a:t>);</a:t>
            </a:r>
          </a:p>
          <a:p>
            <a:pPr marL="20320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203200" indent="0">
              <a:buNone/>
            </a:pPr>
            <a:r>
              <a:rPr lang="en-US" dirty="0">
                <a:latin typeface="Courier New"/>
                <a:cs typeface="Courier New"/>
              </a:rPr>
              <a:t>#pragma </a:t>
            </a:r>
            <a:r>
              <a:rPr lang="en-US" dirty="0" err="1">
                <a:latin typeface="Courier New"/>
                <a:cs typeface="Courier New"/>
              </a:rPr>
              <a:t>omp</a:t>
            </a:r>
            <a:r>
              <a:rPr lang="en-US" dirty="0">
                <a:latin typeface="Courier New"/>
                <a:cs typeface="Courier New"/>
              </a:rPr>
              <a:t> parallel shared(</a:t>
            </a:r>
            <a:r>
              <a:rPr lang="en-US" dirty="0" err="1">
                <a:latin typeface="Courier New"/>
                <a:cs typeface="Courier New"/>
              </a:rPr>
              <a:t>sh</a:t>
            </a:r>
            <a:r>
              <a:rPr lang="en-US" dirty="0">
                <a:latin typeface="Courier New"/>
                <a:cs typeface="Courier New"/>
              </a:rPr>
              <a:t>) private(</a:t>
            </a:r>
            <a:r>
              <a:rPr lang="en-US" dirty="0" err="1">
                <a:latin typeface="Courier New"/>
                <a:cs typeface="Courier New"/>
              </a:rPr>
              <a:t>pr,tid</a:t>
            </a:r>
            <a:r>
              <a:rPr lang="en-US" dirty="0">
                <a:latin typeface="Courier New"/>
                <a:cs typeface="Courier New"/>
              </a:rPr>
              <a:t>) </a:t>
            </a:r>
            <a:r>
              <a:rPr lang="en-US" dirty="0" err="1">
                <a:latin typeface="Courier New"/>
                <a:cs typeface="Courier New"/>
              </a:rPr>
              <a:t>firstprivate</a:t>
            </a:r>
            <a:r>
              <a:rPr lang="en-US" dirty="0">
                <a:latin typeface="Courier New"/>
                <a:cs typeface="Courier New"/>
              </a:rPr>
              <a:t>(</a:t>
            </a:r>
            <a:r>
              <a:rPr lang="en-US" dirty="0" err="1">
                <a:latin typeface="Courier New"/>
                <a:cs typeface="Courier New"/>
              </a:rPr>
              <a:t>fp</a:t>
            </a:r>
            <a:r>
              <a:rPr lang="en-US" dirty="0">
                <a:latin typeface="Courier New"/>
                <a:cs typeface="Courier New"/>
              </a:rPr>
              <a:t>)</a:t>
            </a:r>
          </a:p>
          <a:p>
            <a:pPr marL="203200" indent="0">
              <a:buNone/>
            </a:pPr>
            <a:r>
              <a:rPr lang="en-US" dirty="0">
                <a:latin typeface="Courier New"/>
                <a:cs typeface="Courier New"/>
              </a:rPr>
              <a:t>  {</a:t>
            </a:r>
          </a:p>
          <a:p>
            <a:pPr marL="203200" indent="0">
              <a:buNone/>
            </a:pPr>
            <a:r>
              <a:rPr lang="en-US" dirty="0">
                <a:latin typeface="Courier New"/>
                <a:cs typeface="Courier New"/>
              </a:rPr>
              <a:t>  </a:t>
            </a:r>
            <a:r>
              <a:rPr lang="en-US" dirty="0" err="1">
                <a:latin typeface="Courier New"/>
                <a:cs typeface="Courier New"/>
              </a:rPr>
              <a:t>tid</a:t>
            </a:r>
            <a:r>
              <a:rPr lang="en-US" dirty="0">
                <a:latin typeface="Courier New"/>
                <a:cs typeface="Courier New"/>
              </a:rPr>
              <a:t> = </a:t>
            </a:r>
            <a:r>
              <a:rPr lang="en-US" dirty="0" err="1">
                <a:latin typeface="Courier New"/>
                <a:cs typeface="Courier New"/>
              </a:rPr>
              <a:t>omp_get_thread_num</a:t>
            </a:r>
            <a:r>
              <a:rPr lang="en-US" dirty="0">
                <a:latin typeface="Courier New"/>
                <a:cs typeface="Courier New"/>
              </a:rPr>
              <a:t>();</a:t>
            </a:r>
          </a:p>
          <a:p>
            <a:pPr marL="20320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203200" indent="0">
              <a:buNone/>
            </a:pPr>
            <a:r>
              <a:rPr lang="en-US" dirty="0">
                <a:latin typeface="Courier New"/>
                <a:cs typeface="Courier New"/>
              </a:rPr>
              <a:t>  </a:t>
            </a:r>
            <a:r>
              <a:rPr lang="en-US" dirty="0" err="1">
                <a:latin typeface="Courier New"/>
                <a:cs typeface="Courier New"/>
              </a:rPr>
              <a:t>printf</a:t>
            </a:r>
            <a:r>
              <a:rPr lang="en-US" dirty="0">
                <a:latin typeface="Courier New"/>
                <a:cs typeface="Courier New"/>
              </a:rPr>
              <a:t>("Thread %d START : </a:t>
            </a:r>
            <a:r>
              <a:rPr lang="en-US" dirty="0" err="1">
                <a:latin typeface="Courier New"/>
                <a:cs typeface="Courier New"/>
              </a:rPr>
              <a:t>pr</a:t>
            </a:r>
            <a:r>
              <a:rPr lang="en-US" dirty="0">
                <a:latin typeface="Courier New"/>
                <a:cs typeface="Courier New"/>
              </a:rPr>
              <a:t> is %d, </a:t>
            </a:r>
            <a:r>
              <a:rPr lang="en-US" dirty="0" err="1">
                <a:latin typeface="Courier New"/>
                <a:cs typeface="Courier New"/>
              </a:rPr>
              <a:t>fp</a:t>
            </a:r>
            <a:r>
              <a:rPr lang="en-US" dirty="0">
                <a:latin typeface="Courier New"/>
                <a:cs typeface="Courier New"/>
              </a:rPr>
              <a:t> is %d, </a:t>
            </a:r>
            <a:r>
              <a:rPr lang="en-US" dirty="0" err="1">
                <a:latin typeface="Courier New"/>
                <a:cs typeface="Courier New"/>
              </a:rPr>
              <a:t>sh</a:t>
            </a:r>
            <a:r>
              <a:rPr lang="en-US" dirty="0">
                <a:latin typeface="Courier New"/>
                <a:cs typeface="Courier New"/>
              </a:rPr>
              <a:t> is %d, </a:t>
            </a:r>
            <a:r>
              <a:rPr lang="en-US" dirty="0" err="1">
                <a:latin typeface="Courier New"/>
                <a:cs typeface="Courier New"/>
              </a:rPr>
              <a:t>df</a:t>
            </a:r>
            <a:r>
              <a:rPr lang="en-US" dirty="0">
                <a:latin typeface="Courier New"/>
                <a:cs typeface="Courier New"/>
              </a:rPr>
              <a:t> is %d.\n",</a:t>
            </a:r>
            <a:r>
              <a:rPr lang="en-US" dirty="0" err="1">
                <a:latin typeface="Courier New"/>
                <a:cs typeface="Courier New"/>
              </a:rPr>
              <a:t>tid,pr,fp,sh,df</a:t>
            </a:r>
            <a:r>
              <a:rPr lang="en-US" dirty="0">
                <a:latin typeface="Courier New"/>
                <a:cs typeface="Courier New"/>
              </a:rPr>
              <a:t>)</a:t>
            </a:r>
            <a:r>
              <a:rPr lang="en-US" dirty="0" smtClean="0">
                <a:latin typeface="Courier New"/>
                <a:cs typeface="Courier New"/>
              </a:rPr>
              <a:t>;</a:t>
            </a:r>
          </a:p>
          <a:p>
            <a:pPr marL="20320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203200" indent="0">
              <a:buNone/>
            </a:pPr>
            <a:r>
              <a:rPr lang="en-US" dirty="0">
                <a:latin typeface="Courier New"/>
                <a:cs typeface="Courier New"/>
              </a:rPr>
              <a:t>  </a:t>
            </a:r>
            <a:r>
              <a:rPr lang="en-US" dirty="0" err="1">
                <a:latin typeface="Courier New"/>
                <a:cs typeface="Courier New"/>
              </a:rPr>
              <a:t>pr</a:t>
            </a:r>
            <a:r>
              <a:rPr lang="en-US" dirty="0">
                <a:latin typeface="Courier New"/>
                <a:cs typeface="Courier New"/>
              </a:rPr>
              <a:t> = </a:t>
            </a:r>
            <a:r>
              <a:rPr lang="en-US" dirty="0" err="1">
                <a:latin typeface="Courier New"/>
                <a:cs typeface="Courier New"/>
              </a:rPr>
              <a:t>tid</a:t>
            </a:r>
            <a:r>
              <a:rPr lang="en-US" dirty="0">
                <a:latin typeface="Courier New"/>
                <a:cs typeface="Courier New"/>
              </a:rPr>
              <a:t> * 4; </a:t>
            </a:r>
            <a:r>
              <a:rPr lang="en-US" dirty="0" err="1">
                <a:latin typeface="Courier New"/>
                <a:cs typeface="Courier New"/>
              </a:rPr>
              <a:t>fp</a:t>
            </a:r>
            <a:r>
              <a:rPr lang="en-US" dirty="0">
                <a:latin typeface="Courier New"/>
                <a:cs typeface="Courier New"/>
              </a:rPr>
              <a:t> = </a:t>
            </a:r>
            <a:r>
              <a:rPr lang="en-US" dirty="0" err="1">
                <a:latin typeface="Courier New"/>
                <a:cs typeface="Courier New"/>
              </a:rPr>
              <a:t>pr</a:t>
            </a:r>
            <a:r>
              <a:rPr lang="en-US" dirty="0">
                <a:latin typeface="Courier New"/>
                <a:cs typeface="Courier New"/>
              </a:rPr>
              <a:t>; </a:t>
            </a:r>
            <a:r>
              <a:rPr lang="en-US" dirty="0" err="1">
                <a:latin typeface="Courier New"/>
                <a:cs typeface="Courier New"/>
              </a:rPr>
              <a:t>sh</a:t>
            </a:r>
            <a:r>
              <a:rPr lang="en-US" dirty="0">
                <a:latin typeface="Courier New"/>
                <a:cs typeface="Courier New"/>
              </a:rPr>
              <a:t> = </a:t>
            </a:r>
            <a:r>
              <a:rPr lang="en-US" dirty="0" err="1">
                <a:latin typeface="Courier New"/>
                <a:cs typeface="Courier New"/>
              </a:rPr>
              <a:t>pr</a:t>
            </a:r>
            <a:r>
              <a:rPr lang="en-US" dirty="0">
                <a:latin typeface="Courier New"/>
                <a:cs typeface="Courier New"/>
              </a:rPr>
              <a:t>; </a:t>
            </a:r>
            <a:r>
              <a:rPr lang="en-US" dirty="0" err="1">
                <a:latin typeface="Courier New"/>
                <a:cs typeface="Courier New"/>
              </a:rPr>
              <a:t>df</a:t>
            </a:r>
            <a:r>
              <a:rPr lang="en-US" dirty="0">
                <a:latin typeface="Courier New"/>
                <a:cs typeface="Courier New"/>
              </a:rPr>
              <a:t> = </a:t>
            </a:r>
            <a:r>
              <a:rPr lang="en-US" dirty="0" err="1">
                <a:latin typeface="Courier New"/>
                <a:cs typeface="Courier New"/>
              </a:rPr>
              <a:t>pr</a:t>
            </a:r>
            <a:r>
              <a:rPr lang="en-US" dirty="0" smtClean="0">
                <a:latin typeface="Courier New"/>
                <a:cs typeface="Courier New"/>
              </a:rPr>
              <a:t>;</a:t>
            </a:r>
            <a:endParaRPr lang="en-US" dirty="0">
              <a:latin typeface="Courier New"/>
              <a:cs typeface="Courier New"/>
            </a:endParaRPr>
          </a:p>
          <a:p>
            <a:pPr marL="203200" indent="0">
              <a:buNone/>
            </a:pPr>
            <a:r>
              <a:rPr lang="en-US" dirty="0">
                <a:latin typeface="Courier New"/>
                <a:cs typeface="Courier New"/>
              </a:rPr>
              <a:t>  </a:t>
            </a:r>
            <a:r>
              <a:rPr lang="en-US" dirty="0" err="1">
                <a:latin typeface="Courier New"/>
                <a:cs typeface="Courier New"/>
              </a:rPr>
              <a:t>printf</a:t>
            </a:r>
            <a:r>
              <a:rPr lang="en-US" dirty="0">
                <a:latin typeface="Courier New"/>
                <a:cs typeface="Courier New"/>
              </a:rPr>
              <a:t>("Thread %d UPDATE: </a:t>
            </a:r>
            <a:r>
              <a:rPr lang="en-US" dirty="0" err="1">
                <a:latin typeface="Courier New"/>
                <a:cs typeface="Courier New"/>
              </a:rPr>
              <a:t>pr</a:t>
            </a:r>
            <a:r>
              <a:rPr lang="en-US" dirty="0">
                <a:latin typeface="Courier New"/>
                <a:cs typeface="Courier New"/>
              </a:rPr>
              <a:t> is %d, </a:t>
            </a:r>
            <a:r>
              <a:rPr lang="en-US" dirty="0" err="1">
                <a:latin typeface="Courier New"/>
                <a:cs typeface="Courier New"/>
              </a:rPr>
              <a:t>fp</a:t>
            </a:r>
            <a:r>
              <a:rPr lang="en-US" dirty="0">
                <a:latin typeface="Courier New"/>
                <a:cs typeface="Courier New"/>
              </a:rPr>
              <a:t> is %d, </a:t>
            </a:r>
            <a:r>
              <a:rPr lang="en-US" dirty="0" err="1">
                <a:latin typeface="Courier New"/>
                <a:cs typeface="Courier New"/>
              </a:rPr>
              <a:t>sh</a:t>
            </a:r>
            <a:r>
              <a:rPr lang="en-US" dirty="0">
                <a:latin typeface="Courier New"/>
                <a:cs typeface="Courier New"/>
              </a:rPr>
              <a:t> is %d, </a:t>
            </a:r>
            <a:r>
              <a:rPr lang="en-US" dirty="0" err="1">
                <a:latin typeface="Courier New"/>
                <a:cs typeface="Courier New"/>
              </a:rPr>
              <a:t>df</a:t>
            </a:r>
            <a:r>
              <a:rPr lang="en-US" dirty="0">
                <a:latin typeface="Courier New"/>
                <a:cs typeface="Courier New"/>
              </a:rPr>
              <a:t> is %d.\n",</a:t>
            </a:r>
            <a:r>
              <a:rPr lang="en-US" dirty="0" err="1">
                <a:latin typeface="Courier New"/>
                <a:cs typeface="Courier New"/>
              </a:rPr>
              <a:t>tid,pr,fp,sh,df</a:t>
            </a:r>
            <a:r>
              <a:rPr lang="en-US" dirty="0">
                <a:latin typeface="Courier New"/>
                <a:cs typeface="Courier New"/>
              </a:rPr>
              <a:t>);</a:t>
            </a:r>
          </a:p>
          <a:p>
            <a:pPr marL="203200" indent="0">
              <a:buNone/>
            </a:pPr>
            <a:r>
              <a:rPr lang="en-US" dirty="0">
                <a:latin typeface="Courier New"/>
                <a:cs typeface="Courier New"/>
              </a:rPr>
              <a:t>  }  /* end of parallel section *</a:t>
            </a:r>
            <a:r>
              <a:rPr lang="en-US" dirty="0" smtClean="0">
                <a:latin typeface="Courier New"/>
                <a:cs typeface="Courier New"/>
              </a:rPr>
              <a:t>/</a:t>
            </a:r>
          </a:p>
          <a:p>
            <a:pPr marL="20320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203200" indent="0">
              <a:buNone/>
            </a:pPr>
            <a:r>
              <a:rPr lang="en-US" dirty="0" err="1">
                <a:latin typeface="Courier New"/>
                <a:cs typeface="Courier New"/>
              </a:rPr>
              <a:t>printf</a:t>
            </a:r>
            <a:r>
              <a:rPr lang="en-US" dirty="0">
                <a:latin typeface="Courier New"/>
                <a:cs typeface="Courier New"/>
              </a:rPr>
              <a:t>("END: </a:t>
            </a:r>
            <a:r>
              <a:rPr lang="en-US" dirty="0" err="1">
                <a:latin typeface="Courier New"/>
                <a:cs typeface="Courier New"/>
              </a:rPr>
              <a:t>pr</a:t>
            </a:r>
            <a:r>
              <a:rPr lang="en-US" dirty="0">
                <a:latin typeface="Courier New"/>
                <a:cs typeface="Courier New"/>
              </a:rPr>
              <a:t> is %d, </a:t>
            </a:r>
            <a:r>
              <a:rPr lang="en-US" dirty="0" err="1">
                <a:latin typeface="Courier New"/>
                <a:cs typeface="Courier New"/>
              </a:rPr>
              <a:t>fp</a:t>
            </a:r>
            <a:r>
              <a:rPr lang="en-US" dirty="0">
                <a:latin typeface="Courier New"/>
                <a:cs typeface="Courier New"/>
              </a:rPr>
              <a:t> is %d, </a:t>
            </a:r>
            <a:r>
              <a:rPr lang="en-US" dirty="0" err="1">
                <a:latin typeface="Courier New"/>
                <a:cs typeface="Courier New"/>
              </a:rPr>
              <a:t>sh</a:t>
            </a:r>
            <a:r>
              <a:rPr lang="en-US" dirty="0">
                <a:latin typeface="Courier New"/>
                <a:cs typeface="Courier New"/>
              </a:rPr>
              <a:t> is %d, </a:t>
            </a:r>
            <a:r>
              <a:rPr lang="en-US" dirty="0" err="1">
                <a:latin typeface="Courier New"/>
                <a:cs typeface="Courier New"/>
              </a:rPr>
              <a:t>df</a:t>
            </a:r>
            <a:r>
              <a:rPr lang="en-US" dirty="0">
                <a:latin typeface="Courier New"/>
                <a:cs typeface="Courier New"/>
              </a:rPr>
              <a:t> is %d.\n",</a:t>
            </a:r>
            <a:r>
              <a:rPr lang="en-US" dirty="0" err="1">
                <a:latin typeface="Courier New"/>
                <a:cs typeface="Courier New"/>
              </a:rPr>
              <a:t>pr,fp,sh,df</a:t>
            </a:r>
            <a:r>
              <a:rPr lang="en-US" dirty="0">
                <a:latin typeface="Courier New"/>
                <a:cs typeface="Courier New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37924749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Scoping Example</a:t>
            </a:r>
            <a:r>
              <a:rPr lang="en-US" dirty="0"/>
              <a:t> (Code)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marL="203200" indent="0">
              <a:buNone/>
            </a:pPr>
            <a:r>
              <a:rPr lang="en-US" dirty="0" smtClean="0">
                <a:latin typeface="Courier New"/>
                <a:cs typeface="Courier New"/>
              </a:rPr>
              <a:t>$ </a:t>
            </a:r>
            <a:r>
              <a:rPr lang="en-US" dirty="0" err="1">
                <a:latin typeface="Courier New"/>
                <a:cs typeface="Courier New"/>
              </a:rPr>
              <a:t>icc</a:t>
            </a:r>
            <a:r>
              <a:rPr lang="en-US" dirty="0">
                <a:latin typeface="Courier New"/>
                <a:cs typeface="Courier New"/>
              </a:rPr>
              <a:t> -</a:t>
            </a:r>
            <a:r>
              <a:rPr lang="en-US" dirty="0" err="1">
                <a:latin typeface="Courier New"/>
                <a:cs typeface="Courier New"/>
              </a:rPr>
              <a:t>openmp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omp_scope.c</a:t>
            </a:r>
            <a:r>
              <a:rPr lang="en-US" dirty="0">
                <a:latin typeface="Courier New"/>
                <a:cs typeface="Courier New"/>
              </a:rPr>
              <a:t> -o </a:t>
            </a:r>
            <a:r>
              <a:rPr lang="en-US" dirty="0" err="1">
                <a:latin typeface="Courier New"/>
                <a:cs typeface="Courier New"/>
              </a:rPr>
              <a:t>omp_scope</a:t>
            </a:r>
            <a:endParaRPr lang="en-US" dirty="0">
              <a:latin typeface="Courier New"/>
              <a:cs typeface="Courier New"/>
            </a:endParaRPr>
          </a:p>
          <a:p>
            <a:pPr marL="203200" indent="0">
              <a:buNone/>
            </a:pPr>
            <a:r>
              <a:rPr lang="en-US" dirty="0" smtClean="0">
                <a:latin typeface="Courier New"/>
                <a:cs typeface="Courier New"/>
              </a:rPr>
              <a:t>$ </a:t>
            </a:r>
            <a:r>
              <a:rPr lang="en-US" dirty="0">
                <a:latin typeface="Courier New"/>
                <a:cs typeface="Courier New"/>
              </a:rPr>
              <a:t>./</a:t>
            </a:r>
            <a:r>
              <a:rPr lang="en-US" dirty="0" err="1">
                <a:latin typeface="Courier New"/>
                <a:cs typeface="Courier New"/>
              </a:rPr>
              <a:t>omp_scope</a:t>
            </a:r>
            <a:endParaRPr lang="en-US" dirty="0">
              <a:latin typeface="Courier New"/>
              <a:cs typeface="Courier New"/>
            </a:endParaRPr>
          </a:p>
          <a:p>
            <a:pPr marL="203200" indent="0">
              <a:buNone/>
            </a:pPr>
            <a:r>
              <a:rPr lang="en-US" dirty="0">
                <a:latin typeface="Courier New"/>
                <a:cs typeface="Courier New"/>
              </a:rPr>
              <a:t>BEGIN: </a:t>
            </a:r>
            <a:r>
              <a:rPr lang="en-US" b="1" dirty="0" err="1">
                <a:latin typeface="Courier New"/>
                <a:cs typeface="Courier New"/>
              </a:rPr>
              <a:t>pr</a:t>
            </a:r>
            <a:r>
              <a:rPr lang="en-US" b="1" dirty="0">
                <a:latin typeface="Courier New"/>
                <a:cs typeface="Courier New"/>
              </a:rPr>
              <a:t> is -1, </a:t>
            </a:r>
            <a:r>
              <a:rPr lang="en-US" b="1" dirty="0" err="1">
                <a:latin typeface="Courier New"/>
                <a:cs typeface="Courier New"/>
              </a:rPr>
              <a:t>fp</a:t>
            </a:r>
            <a:r>
              <a:rPr lang="en-US" b="1" dirty="0">
                <a:latin typeface="Courier New"/>
                <a:cs typeface="Courier New"/>
              </a:rPr>
              <a:t> is -1, </a:t>
            </a:r>
            <a:r>
              <a:rPr lang="en-US" b="1" dirty="0" err="1">
                <a:latin typeface="Courier New"/>
                <a:cs typeface="Courier New"/>
              </a:rPr>
              <a:t>sh</a:t>
            </a:r>
            <a:r>
              <a:rPr lang="en-US" b="1" dirty="0">
                <a:latin typeface="Courier New"/>
                <a:cs typeface="Courier New"/>
              </a:rPr>
              <a:t> is -1, </a:t>
            </a:r>
            <a:r>
              <a:rPr lang="en-US" b="1" dirty="0" err="1">
                <a:latin typeface="Courier New"/>
                <a:cs typeface="Courier New"/>
              </a:rPr>
              <a:t>df</a:t>
            </a:r>
            <a:r>
              <a:rPr lang="en-US" b="1" dirty="0">
                <a:latin typeface="Courier New"/>
                <a:cs typeface="Courier New"/>
              </a:rPr>
              <a:t> is -1</a:t>
            </a:r>
            <a:r>
              <a:rPr lang="en-US" dirty="0">
                <a:latin typeface="Courier New"/>
                <a:cs typeface="Courier New"/>
              </a:rPr>
              <a:t>.</a:t>
            </a:r>
          </a:p>
          <a:p>
            <a:pPr marL="203200" indent="0">
              <a:buNone/>
            </a:pPr>
            <a:r>
              <a:rPr lang="en-US" dirty="0">
                <a:latin typeface="Courier New"/>
                <a:cs typeface="Courier New"/>
              </a:rPr>
              <a:t>Thread 0 START : </a:t>
            </a:r>
            <a:r>
              <a:rPr lang="en-US" b="1" dirty="0" err="1">
                <a:latin typeface="Courier New"/>
                <a:cs typeface="Courier New"/>
              </a:rPr>
              <a:t>pr</a:t>
            </a:r>
            <a:r>
              <a:rPr lang="en-US" b="1" dirty="0">
                <a:latin typeface="Courier New"/>
                <a:cs typeface="Courier New"/>
              </a:rPr>
              <a:t> is 0, </a:t>
            </a:r>
            <a:r>
              <a:rPr lang="en-US" b="1" dirty="0" err="1">
                <a:latin typeface="Courier New"/>
                <a:cs typeface="Courier New"/>
              </a:rPr>
              <a:t>fp</a:t>
            </a:r>
            <a:r>
              <a:rPr lang="en-US" b="1" dirty="0">
                <a:latin typeface="Courier New"/>
                <a:cs typeface="Courier New"/>
              </a:rPr>
              <a:t> is -1, </a:t>
            </a:r>
            <a:r>
              <a:rPr lang="en-US" b="1" dirty="0" err="1">
                <a:latin typeface="Courier New"/>
                <a:cs typeface="Courier New"/>
              </a:rPr>
              <a:t>sh</a:t>
            </a:r>
            <a:r>
              <a:rPr lang="en-US" b="1" dirty="0">
                <a:latin typeface="Courier New"/>
                <a:cs typeface="Courier New"/>
              </a:rPr>
              <a:t> is -1, </a:t>
            </a:r>
            <a:r>
              <a:rPr lang="en-US" b="1" dirty="0" err="1">
                <a:latin typeface="Courier New"/>
                <a:cs typeface="Courier New"/>
              </a:rPr>
              <a:t>df</a:t>
            </a:r>
            <a:r>
              <a:rPr lang="en-US" b="1" dirty="0">
                <a:latin typeface="Courier New"/>
                <a:cs typeface="Courier New"/>
              </a:rPr>
              <a:t> is -1</a:t>
            </a:r>
            <a:r>
              <a:rPr lang="en-US" dirty="0">
                <a:latin typeface="Courier New"/>
                <a:cs typeface="Courier New"/>
              </a:rPr>
              <a:t>.</a:t>
            </a:r>
          </a:p>
          <a:p>
            <a:pPr marL="203200" indent="0">
              <a:buNone/>
            </a:pPr>
            <a:r>
              <a:rPr lang="en-US" dirty="0">
                <a:latin typeface="Courier New"/>
                <a:cs typeface="Courier New"/>
              </a:rPr>
              <a:t>Thread 1 START : </a:t>
            </a:r>
            <a:r>
              <a:rPr lang="en-US" dirty="0" err="1">
                <a:latin typeface="Courier New"/>
                <a:cs typeface="Courier New"/>
              </a:rPr>
              <a:t>pr</a:t>
            </a:r>
            <a:r>
              <a:rPr lang="en-US" dirty="0">
                <a:latin typeface="Courier New"/>
                <a:cs typeface="Courier New"/>
              </a:rPr>
              <a:t> is 0, </a:t>
            </a:r>
            <a:r>
              <a:rPr lang="en-US" dirty="0" err="1">
                <a:latin typeface="Courier New"/>
                <a:cs typeface="Courier New"/>
              </a:rPr>
              <a:t>fp</a:t>
            </a:r>
            <a:r>
              <a:rPr lang="en-US" dirty="0">
                <a:latin typeface="Courier New"/>
                <a:cs typeface="Courier New"/>
              </a:rPr>
              <a:t> is -1, </a:t>
            </a:r>
            <a:r>
              <a:rPr lang="en-US" dirty="0" err="1">
                <a:latin typeface="Courier New"/>
                <a:cs typeface="Courier New"/>
              </a:rPr>
              <a:t>sh</a:t>
            </a:r>
            <a:r>
              <a:rPr lang="en-US" dirty="0">
                <a:latin typeface="Courier New"/>
                <a:cs typeface="Courier New"/>
              </a:rPr>
              <a:t> is -1, </a:t>
            </a:r>
            <a:r>
              <a:rPr lang="en-US" dirty="0" err="1">
                <a:latin typeface="Courier New"/>
                <a:cs typeface="Courier New"/>
              </a:rPr>
              <a:t>df</a:t>
            </a:r>
            <a:r>
              <a:rPr lang="en-US" dirty="0">
                <a:latin typeface="Courier New"/>
                <a:cs typeface="Courier New"/>
              </a:rPr>
              <a:t> is -1.</a:t>
            </a:r>
          </a:p>
          <a:p>
            <a:pPr marL="203200" indent="0">
              <a:buNone/>
            </a:pPr>
            <a:r>
              <a:rPr lang="en-US" dirty="0">
                <a:latin typeface="Courier New"/>
                <a:cs typeface="Courier New"/>
              </a:rPr>
              <a:t>Thread 1 UPDATE: </a:t>
            </a:r>
            <a:r>
              <a:rPr lang="en-US" b="1" dirty="0" err="1" smtClean="0">
                <a:latin typeface="Courier New"/>
                <a:cs typeface="Courier New"/>
              </a:rPr>
              <a:t>pr</a:t>
            </a:r>
            <a:r>
              <a:rPr lang="en-US" b="1" dirty="0" smtClean="0">
                <a:latin typeface="Courier New"/>
                <a:cs typeface="Courier New"/>
              </a:rPr>
              <a:t> is 4, </a:t>
            </a:r>
            <a:r>
              <a:rPr lang="en-US" b="1" dirty="0" err="1" smtClean="0">
                <a:latin typeface="Courier New"/>
                <a:cs typeface="Courier New"/>
              </a:rPr>
              <a:t>fp</a:t>
            </a:r>
            <a:r>
              <a:rPr lang="en-US" b="1" dirty="0" smtClean="0">
                <a:latin typeface="Courier New"/>
                <a:cs typeface="Courier New"/>
              </a:rPr>
              <a:t> is 4, </a:t>
            </a:r>
            <a:r>
              <a:rPr lang="en-US" b="1" dirty="0" err="1" smtClean="0">
                <a:latin typeface="Courier New"/>
                <a:cs typeface="Courier New"/>
              </a:rPr>
              <a:t>sh</a:t>
            </a:r>
            <a:r>
              <a:rPr lang="en-US" b="1" dirty="0" smtClean="0">
                <a:latin typeface="Courier New"/>
                <a:cs typeface="Courier New"/>
              </a:rPr>
              <a:t> is 4, </a:t>
            </a:r>
            <a:r>
              <a:rPr lang="en-US" b="1" dirty="0" err="1" smtClean="0">
                <a:latin typeface="Courier New"/>
                <a:cs typeface="Courier New"/>
              </a:rPr>
              <a:t>df</a:t>
            </a:r>
            <a:r>
              <a:rPr lang="en-US" b="1" dirty="0" smtClean="0">
                <a:latin typeface="Courier New"/>
                <a:cs typeface="Courier New"/>
              </a:rPr>
              <a:t> is 4</a:t>
            </a:r>
            <a:r>
              <a:rPr lang="en-US" dirty="0" smtClean="0">
                <a:latin typeface="Courier New"/>
                <a:cs typeface="Courier New"/>
              </a:rPr>
              <a:t>.</a:t>
            </a:r>
            <a:endParaRPr lang="en-US" dirty="0">
              <a:latin typeface="Courier New"/>
              <a:cs typeface="Courier New"/>
            </a:endParaRPr>
          </a:p>
          <a:p>
            <a:pPr marL="203200" indent="0">
              <a:buNone/>
            </a:pPr>
            <a:r>
              <a:rPr lang="en-US" dirty="0">
                <a:latin typeface="Courier New"/>
                <a:cs typeface="Courier New"/>
              </a:rPr>
              <a:t>Thread 2 START : </a:t>
            </a:r>
            <a:r>
              <a:rPr lang="en-US" dirty="0" err="1">
                <a:latin typeface="Courier New"/>
                <a:cs typeface="Courier New"/>
              </a:rPr>
              <a:t>pr</a:t>
            </a:r>
            <a:r>
              <a:rPr lang="en-US" dirty="0">
                <a:latin typeface="Courier New"/>
                <a:cs typeface="Courier New"/>
              </a:rPr>
              <a:t> is 0, </a:t>
            </a:r>
            <a:r>
              <a:rPr lang="en-US" dirty="0" err="1">
                <a:latin typeface="Courier New"/>
                <a:cs typeface="Courier New"/>
              </a:rPr>
              <a:t>fp</a:t>
            </a:r>
            <a:r>
              <a:rPr lang="en-US" dirty="0">
                <a:latin typeface="Courier New"/>
                <a:cs typeface="Courier New"/>
              </a:rPr>
              <a:t> is -1, </a:t>
            </a:r>
            <a:r>
              <a:rPr lang="en-US" dirty="0" err="1">
                <a:latin typeface="Courier New"/>
                <a:cs typeface="Courier New"/>
              </a:rPr>
              <a:t>sh</a:t>
            </a:r>
            <a:r>
              <a:rPr lang="en-US" dirty="0">
                <a:latin typeface="Courier New"/>
                <a:cs typeface="Courier New"/>
              </a:rPr>
              <a:t> is -1, </a:t>
            </a:r>
            <a:r>
              <a:rPr lang="en-US" dirty="0" err="1">
                <a:latin typeface="Courier New"/>
                <a:cs typeface="Courier New"/>
              </a:rPr>
              <a:t>df</a:t>
            </a:r>
            <a:r>
              <a:rPr lang="en-US" dirty="0">
                <a:latin typeface="Courier New"/>
                <a:cs typeface="Courier New"/>
              </a:rPr>
              <a:t> is -1.</a:t>
            </a:r>
          </a:p>
          <a:p>
            <a:pPr marL="203200" indent="0">
              <a:buNone/>
            </a:pPr>
            <a:r>
              <a:rPr lang="en-US" dirty="0">
                <a:latin typeface="Courier New"/>
                <a:cs typeface="Courier New"/>
              </a:rPr>
              <a:t>Thread 2 UPDATE: </a:t>
            </a:r>
            <a:r>
              <a:rPr lang="en-US" dirty="0" err="1">
                <a:latin typeface="Courier New"/>
                <a:cs typeface="Courier New"/>
              </a:rPr>
              <a:t>pr</a:t>
            </a:r>
            <a:r>
              <a:rPr lang="en-US" dirty="0">
                <a:latin typeface="Courier New"/>
                <a:cs typeface="Courier New"/>
              </a:rPr>
              <a:t> is 8, </a:t>
            </a:r>
            <a:r>
              <a:rPr lang="en-US" dirty="0" err="1">
                <a:latin typeface="Courier New"/>
                <a:cs typeface="Courier New"/>
              </a:rPr>
              <a:t>fp</a:t>
            </a:r>
            <a:r>
              <a:rPr lang="en-US" dirty="0">
                <a:latin typeface="Courier New"/>
                <a:cs typeface="Courier New"/>
              </a:rPr>
              <a:t> is 8, </a:t>
            </a:r>
            <a:r>
              <a:rPr lang="en-US" dirty="0" err="1">
                <a:latin typeface="Courier New"/>
                <a:cs typeface="Courier New"/>
              </a:rPr>
              <a:t>sh</a:t>
            </a:r>
            <a:r>
              <a:rPr lang="en-US" dirty="0">
                <a:latin typeface="Courier New"/>
                <a:cs typeface="Courier New"/>
              </a:rPr>
              <a:t> is 8, </a:t>
            </a:r>
            <a:r>
              <a:rPr lang="en-US" dirty="0" err="1">
                <a:latin typeface="Courier New"/>
                <a:cs typeface="Courier New"/>
              </a:rPr>
              <a:t>df</a:t>
            </a:r>
            <a:r>
              <a:rPr lang="en-US" dirty="0">
                <a:latin typeface="Courier New"/>
                <a:cs typeface="Courier New"/>
              </a:rPr>
              <a:t> is 8.</a:t>
            </a:r>
          </a:p>
          <a:p>
            <a:pPr marL="203200" indent="0">
              <a:buNone/>
            </a:pPr>
            <a:r>
              <a:rPr lang="en-US" dirty="0">
                <a:latin typeface="Courier New"/>
                <a:cs typeface="Courier New"/>
              </a:rPr>
              <a:t>Thread 0 UPDATE: </a:t>
            </a:r>
            <a:r>
              <a:rPr lang="en-US" dirty="0" err="1">
                <a:latin typeface="Courier New"/>
                <a:cs typeface="Courier New"/>
              </a:rPr>
              <a:t>pr</a:t>
            </a:r>
            <a:r>
              <a:rPr lang="en-US" dirty="0">
                <a:latin typeface="Courier New"/>
                <a:cs typeface="Courier New"/>
              </a:rPr>
              <a:t> is 0, </a:t>
            </a:r>
            <a:r>
              <a:rPr lang="en-US" dirty="0" err="1">
                <a:latin typeface="Courier New"/>
                <a:cs typeface="Courier New"/>
              </a:rPr>
              <a:t>fp</a:t>
            </a:r>
            <a:r>
              <a:rPr lang="en-US" dirty="0">
                <a:latin typeface="Courier New"/>
                <a:cs typeface="Courier New"/>
              </a:rPr>
              <a:t> is 0, </a:t>
            </a:r>
            <a:r>
              <a:rPr lang="en-US" dirty="0" err="1">
                <a:latin typeface="Courier New"/>
                <a:cs typeface="Courier New"/>
              </a:rPr>
              <a:t>sh</a:t>
            </a:r>
            <a:r>
              <a:rPr lang="en-US" dirty="0">
                <a:latin typeface="Courier New"/>
                <a:cs typeface="Courier New"/>
              </a:rPr>
              <a:t> is 0, </a:t>
            </a:r>
            <a:r>
              <a:rPr lang="en-US" dirty="0" err="1">
                <a:latin typeface="Courier New"/>
                <a:cs typeface="Courier New"/>
              </a:rPr>
              <a:t>df</a:t>
            </a:r>
            <a:r>
              <a:rPr lang="en-US" dirty="0">
                <a:latin typeface="Courier New"/>
                <a:cs typeface="Courier New"/>
              </a:rPr>
              <a:t> is 0.</a:t>
            </a:r>
          </a:p>
          <a:p>
            <a:pPr marL="203200" indent="0">
              <a:buNone/>
            </a:pPr>
            <a:r>
              <a:rPr lang="en-US" dirty="0">
                <a:latin typeface="Courier New"/>
                <a:cs typeface="Courier New"/>
              </a:rPr>
              <a:t>Thread 3 START : </a:t>
            </a:r>
            <a:r>
              <a:rPr lang="en-US" b="1" dirty="0" err="1">
                <a:latin typeface="Courier New"/>
                <a:cs typeface="Courier New"/>
              </a:rPr>
              <a:t>pr</a:t>
            </a:r>
            <a:r>
              <a:rPr lang="en-US" b="1" dirty="0">
                <a:latin typeface="Courier New"/>
                <a:cs typeface="Courier New"/>
              </a:rPr>
              <a:t> is 0, </a:t>
            </a:r>
            <a:r>
              <a:rPr lang="en-US" b="1" dirty="0" err="1">
                <a:latin typeface="Courier New"/>
                <a:cs typeface="Courier New"/>
              </a:rPr>
              <a:t>fp</a:t>
            </a:r>
            <a:r>
              <a:rPr lang="en-US" b="1" dirty="0">
                <a:latin typeface="Courier New"/>
                <a:cs typeface="Courier New"/>
              </a:rPr>
              <a:t> is -1, </a:t>
            </a:r>
            <a:r>
              <a:rPr lang="en-US" b="1" dirty="0" err="1">
                <a:latin typeface="Courier New"/>
                <a:cs typeface="Courier New"/>
              </a:rPr>
              <a:t>sh</a:t>
            </a:r>
            <a:r>
              <a:rPr lang="en-US" b="1" dirty="0">
                <a:latin typeface="Courier New"/>
                <a:cs typeface="Courier New"/>
              </a:rPr>
              <a:t> is 8, </a:t>
            </a:r>
            <a:r>
              <a:rPr lang="en-US" b="1" dirty="0" err="1">
                <a:latin typeface="Courier New"/>
                <a:cs typeface="Courier New"/>
              </a:rPr>
              <a:t>df</a:t>
            </a:r>
            <a:r>
              <a:rPr lang="en-US" b="1" dirty="0">
                <a:latin typeface="Courier New"/>
                <a:cs typeface="Courier New"/>
              </a:rPr>
              <a:t> is 8</a:t>
            </a:r>
            <a:r>
              <a:rPr lang="en-US" dirty="0">
                <a:latin typeface="Courier New"/>
                <a:cs typeface="Courier New"/>
              </a:rPr>
              <a:t>.</a:t>
            </a:r>
          </a:p>
          <a:p>
            <a:pPr marL="203200" indent="0">
              <a:buNone/>
            </a:pPr>
            <a:r>
              <a:rPr lang="en-US" dirty="0">
                <a:latin typeface="Courier New"/>
                <a:cs typeface="Courier New"/>
              </a:rPr>
              <a:t>Thread 3 UPDATE: </a:t>
            </a:r>
            <a:r>
              <a:rPr lang="en-US" dirty="0" err="1">
                <a:latin typeface="Courier New"/>
                <a:cs typeface="Courier New"/>
              </a:rPr>
              <a:t>pr</a:t>
            </a:r>
            <a:r>
              <a:rPr lang="en-US" dirty="0">
                <a:latin typeface="Courier New"/>
                <a:cs typeface="Courier New"/>
              </a:rPr>
              <a:t> is 12, </a:t>
            </a:r>
            <a:r>
              <a:rPr lang="en-US" dirty="0" err="1">
                <a:latin typeface="Courier New"/>
                <a:cs typeface="Courier New"/>
              </a:rPr>
              <a:t>fp</a:t>
            </a:r>
            <a:r>
              <a:rPr lang="en-US" dirty="0">
                <a:latin typeface="Courier New"/>
                <a:cs typeface="Courier New"/>
              </a:rPr>
              <a:t> is 12, </a:t>
            </a:r>
            <a:r>
              <a:rPr lang="en-US" dirty="0" err="1">
                <a:latin typeface="Courier New"/>
                <a:cs typeface="Courier New"/>
              </a:rPr>
              <a:t>sh</a:t>
            </a:r>
            <a:r>
              <a:rPr lang="en-US" dirty="0">
                <a:latin typeface="Courier New"/>
                <a:cs typeface="Courier New"/>
              </a:rPr>
              <a:t> is 12, </a:t>
            </a:r>
            <a:r>
              <a:rPr lang="en-US" dirty="0" err="1">
                <a:latin typeface="Courier New"/>
                <a:cs typeface="Courier New"/>
              </a:rPr>
              <a:t>df</a:t>
            </a:r>
            <a:r>
              <a:rPr lang="en-US" dirty="0">
                <a:latin typeface="Courier New"/>
                <a:cs typeface="Courier New"/>
              </a:rPr>
              <a:t> is 12.</a:t>
            </a:r>
          </a:p>
          <a:p>
            <a:pPr marL="203200" indent="0">
              <a:buNone/>
            </a:pPr>
            <a:r>
              <a:rPr lang="en-US" dirty="0">
                <a:latin typeface="Courier New"/>
                <a:cs typeface="Courier New"/>
              </a:rPr>
              <a:t>END: </a:t>
            </a:r>
            <a:r>
              <a:rPr lang="en-US" b="1" dirty="0" err="1">
                <a:latin typeface="Courier New"/>
                <a:cs typeface="Courier New"/>
              </a:rPr>
              <a:t>pr</a:t>
            </a:r>
            <a:r>
              <a:rPr lang="en-US" b="1" dirty="0">
                <a:latin typeface="Courier New"/>
                <a:cs typeface="Courier New"/>
              </a:rPr>
              <a:t> is -1, </a:t>
            </a:r>
            <a:r>
              <a:rPr lang="en-US" b="1" dirty="0" err="1">
                <a:latin typeface="Courier New"/>
                <a:cs typeface="Courier New"/>
              </a:rPr>
              <a:t>fp</a:t>
            </a:r>
            <a:r>
              <a:rPr lang="en-US" b="1" dirty="0">
                <a:latin typeface="Courier New"/>
                <a:cs typeface="Courier New"/>
              </a:rPr>
              <a:t> is -1, </a:t>
            </a:r>
            <a:r>
              <a:rPr lang="en-US" b="1" dirty="0" err="1">
                <a:latin typeface="Courier New"/>
                <a:cs typeface="Courier New"/>
              </a:rPr>
              <a:t>sh</a:t>
            </a:r>
            <a:r>
              <a:rPr lang="en-US" b="1" dirty="0">
                <a:latin typeface="Courier New"/>
                <a:cs typeface="Courier New"/>
              </a:rPr>
              <a:t> is 12, </a:t>
            </a:r>
            <a:r>
              <a:rPr lang="en-US" b="1" dirty="0" err="1">
                <a:latin typeface="Courier New"/>
                <a:cs typeface="Courier New"/>
              </a:rPr>
              <a:t>df</a:t>
            </a:r>
            <a:r>
              <a:rPr lang="en-US" b="1" dirty="0">
                <a:latin typeface="Courier New"/>
                <a:cs typeface="Courier New"/>
              </a:rPr>
              <a:t> is 12</a:t>
            </a:r>
            <a:r>
              <a:rPr lang="en-US" dirty="0">
                <a:latin typeface="Courier New"/>
                <a:cs typeface="Courier New"/>
              </a:rPr>
              <a:t>.</a:t>
            </a:r>
          </a:p>
          <a:p>
            <a:pPr marL="203200" indent="0">
              <a:buNone/>
            </a:pPr>
            <a:endParaRPr lang="en-US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0538103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500" b="1" dirty="0" smtClean="0">
                <a:solidFill>
                  <a:srgbClr val="FFFFFF"/>
                </a:solidFill>
                <a:ea typeface="ＭＳ Ｐゴシック" charset="-128"/>
              </a:rPr>
              <a:t> </a:t>
            </a:r>
            <a:r>
              <a:rPr lang="en-US" sz="3500" dirty="0" smtClean="0">
                <a:solidFill>
                  <a:srgbClr val="FFFFFF"/>
                </a:solidFill>
                <a:ea typeface="ＭＳ Ｐゴシック" charset="-128"/>
              </a:rPr>
              <a:t>Distribution of work - SCHEDULE  Clause</a:t>
            </a:r>
            <a:endParaRPr lang="en-US" dirty="0" smtClean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en-US" sz="2200" b="1" dirty="0" smtClean="0">
                <a:solidFill>
                  <a:srgbClr val="0000FF"/>
                </a:solidFill>
                <a:ea typeface="ＭＳ Ｐゴシック" charset="-128"/>
              </a:rPr>
              <a:t>!OMP$ PARALLEL DO SCHEDULE(STATIC)</a:t>
            </a:r>
            <a:endParaRPr lang="en-US" sz="2200" dirty="0" smtClean="0">
              <a:ea typeface="ＭＳ Ｐゴシック" charset="-128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en-US" sz="2200" dirty="0" smtClean="0">
                <a:ea typeface="ＭＳ Ｐゴシック" charset="-128"/>
              </a:rPr>
              <a:t>Each CPU receives one set of contiguous iterations   (~</a:t>
            </a:r>
            <a:r>
              <a:rPr lang="en-US" sz="2200" dirty="0" err="1" smtClean="0">
                <a:ea typeface="ＭＳ Ｐゴシック" charset="-128"/>
              </a:rPr>
              <a:t>total_no_iterations</a:t>
            </a:r>
            <a:r>
              <a:rPr lang="en-US" sz="2200" dirty="0" smtClean="0">
                <a:ea typeface="ＭＳ Ｐゴシック" charset="-128"/>
              </a:rPr>
              <a:t> /</a:t>
            </a:r>
            <a:r>
              <a:rPr lang="en-US" sz="2200" dirty="0" err="1" smtClean="0">
                <a:ea typeface="ＭＳ Ｐゴシック" charset="-128"/>
              </a:rPr>
              <a:t>no_of_cpus</a:t>
            </a:r>
            <a:r>
              <a:rPr lang="en-US" sz="2200" dirty="0" smtClean="0">
                <a:ea typeface="ＭＳ Ｐゴシック" charset="-128"/>
              </a:rPr>
              <a:t>).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en-US" sz="2200" dirty="0" smtClean="0">
              <a:ea typeface="ＭＳ Ｐゴシック" charset="-128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en-US" sz="2200" b="1" dirty="0" smtClean="0">
                <a:solidFill>
                  <a:srgbClr val="0000FF"/>
                </a:solidFill>
                <a:ea typeface="ＭＳ Ｐゴシック" charset="-128"/>
              </a:rPr>
              <a:t>!OMP$ PARALLEL DO SCHEDULE(STATIC,C)</a:t>
            </a:r>
            <a:endParaRPr lang="en-US" sz="2200" dirty="0" smtClean="0">
              <a:ea typeface="ＭＳ Ｐゴシック" charset="-128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en-US" sz="2200" dirty="0" smtClean="0">
                <a:ea typeface="ＭＳ Ｐゴシック" charset="-128"/>
              </a:rPr>
              <a:t>Iterations are divided round-robin fashion in chunks of size C.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en-US" sz="2200" dirty="0" smtClean="0">
              <a:ea typeface="ＭＳ Ｐゴシック" charset="-128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en-US" sz="2200" b="1" dirty="0" smtClean="0">
                <a:solidFill>
                  <a:srgbClr val="0000FF"/>
                </a:solidFill>
                <a:ea typeface="ＭＳ Ｐゴシック" charset="-128"/>
              </a:rPr>
              <a:t>!OMP$ PARALLEL DO SCHEDULE(DYNAMIC,C)</a:t>
            </a:r>
            <a:endParaRPr lang="en-US" sz="2200" dirty="0" smtClean="0">
              <a:ea typeface="ＭＳ Ｐゴシック" charset="-128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en-US" sz="2200" dirty="0" smtClean="0">
                <a:ea typeface="ＭＳ Ｐゴシック" charset="-128"/>
              </a:rPr>
              <a:t>Iterations handed out in chunks of size C as CPUs become available.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en-US" sz="2200" b="1" dirty="0" smtClean="0">
              <a:solidFill>
                <a:srgbClr val="0000FF"/>
              </a:solidFill>
              <a:ea typeface="ＭＳ Ｐゴシック" charset="-128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en-US" sz="2200" b="1" dirty="0" smtClean="0">
                <a:solidFill>
                  <a:srgbClr val="0000FF"/>
                </a:solidFill>
                <a:ea typeface="ＭＳ Ｐゴシック" charset="-128"/>
              </a:rPr>
              <a:t>!OMP$ PARALLEL DO SCHEDULE(GUIDED,C)</a:t>
            </a:r>
            <a:endParaRPr lang="en-US" sz="2200" dirty="0" smtClean="0">
              <a:ea typeface="ＭＳ Ｐゴシック" charset="-128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en-US" sz="2200" dirty="0" smtClean="0">
                <a:ea typeface="ＭＳ Ｐゴシック" charset="-128"/>
              </a:rPr>
              <a:t>Each of the iterations are handed out in pieces of exponentially decreasing size, with C minimum number of iterations to dispatch each time (Important for load balancing.)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en-US" sz="2200" dirty="0" smtClean="0">
              <a:ea typeface="ＭＳ Ｐゴシック" charset="-128"/>
            </a:endParaRPr>
          </a:p>
          <a:p>
            <a:pPr marL="0" indent="0" eaLnBrk="1" hangingPunct="1">
              <a:lnSpc>
                <a:spcPct val="80000"/>
              </a:lnSpc>
            </a:pPr>
            <a:endParaRPr lang="en-US" sz="2200" dirty="0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190685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Imbalances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105892" y="2048846"/>
            <a:ext cx="1787235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95746" y="1787236"/>
            <a:ext cx="1510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/>
              <a:t>Thread 0</a:t>
            </a:r>
            <a:endParaRPr lang="en-US" sz="28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105891" y="2713866"/>
            <a:ext cx="286789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95745" y="2452255"/>
            <a:ext cx="1510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/>
              <a:t>Thread 1</a:t>
            </a:r>
            <a:endParaRPr lang="en-US" sz="28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105890" y="3378885"/>
            <a:ext cx="483523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95744" y="3117274"/>
            <a:ext cx="1510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/>
              <a:t>Thread 2</a:t>
            </a:r>
            <a:endParaRPr lang="en-US" sz="28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105889" y="4043901"/>
            <a:ext cx="143394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95743" y="3782290"/>
            <a:ext cx="1510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/>
              <a:t>Thread 3</a:t>
            </a:r>
            <a:endParaRPr lang="en-US" sz="2800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105892" y="4764339"/>
            <a:ext cx="633152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927272" y="4764339"/>
            <a:ext cx="151014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2000" dirty="0" smtClean="0"/>
              <a:t>Time</a:t>
            </a:r>
            <a:endParaRPr lang="en-US" sz="2000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3893127" y="2048845"/>
            <a:ext cx="3034145" cy="2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973782" y="2712239"/>
            <a:ext cx="1967345" cy="1627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539834" y="4043901"/>
            <a:ext cx="3387438" cy="1627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941127" y="1858146"/>
            <a:ext cx="1676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</a:rPr>
              <a:t>Unused Resources</a:t>
            </a:r>
            <a:endParaRPr lang="en-US" sz="28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468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1273175" y="0"/>
            <a:ext cx="7207249" cy="1200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dirty="0">
                <a:solidFill>
                  <a:srgbClr val="FFFFFF"/>
                </a:solidFill>
              </a:rPr>
              <a:t>Example - SCHEDULE(STATIC,16)</a:t>
            </a: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1273175" y="2743200"/>
            <a:ext cx="335597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u="sng" dirty="0">
                <a:solidFill>
                  <a:srgbClr val="000000"/>
                </a:solidFill>
                <a:latin typeface="Courier New" charset="0"/>
              </a:rPr>
              <a:t>thread0</a:t>
            </a:r>
            <a:r>
              <a:rPr lang="en-US" sz="1400" b="1" dirty="0">
                <a:solidFill>
                  <a:srgbClr val="000000"/>
                </a:solidFill>
                <a:latin typeface="Courier New" charset="0"/>
              </a:rPr>
              <a:t>:  </a:t>
            </a:r>
            <a:r>
              <a:rPr lang="en-US" sz="1400" b="1" dirty="0">
                <a:solidFill>
                  <a:srgbClr val="0000FF"/>
                </a:solidFill>
                <a:latin typeface="Courier New" charset="0"/>
              </a:rPr>
              <a:t>do </a:t>
            </a:r>
            <a:r>
              <a:rPr lang="en-US" sz="1400" b="1" dirty="0" err="1">
                <a:solidFill>
                  <a:srgbClr val="0000FF"/>
                </a:solidFill>
                <a:latin typeface="Courier New" charset="0"/>
              </a:rPr>
              <a:t>i</a:t>
            </a:r>
            <a:r>
              <a:rPr lang="en-US" sz="1400" b="1" dirty="0">
                <a:solidFill>
                  <a:srgbClr val="0000FF"/>
                </a:solidFill>
                <a:latin typeface="Courier New" charset="0"/>
              </a:rPr>
              <a:t>=1,16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dirty="0">
                <a:solidFill>
                  <a:srgbClr val="0000FF"/>
                </a:solidFill>
                <a:latin typeface="Courier New" charset="0"/>
              </a:rPr>
              <a:t>            A(</a:t>
            </a:r>
            <a:r>
              <a:rPr lang="en-US" sz="1400" b="1" dirty="0" err="1">
                <a:solidFill>
                  <a:srgbClr val="0000FF"/>
                </a:solidFill>
                <a:latin typeface="Courier New" charset="0"/>
              </a:rPr>
              <a:t>i</a:t>
            </a:r>
            <a:r>
              <a:rPr lang="en-US" sz="1400" b="1" dirty="0">
                <a:solidFill>
                  <a:srgbClr val="0000FF"/>
                </a:solidFill>
                <a:latin typeface="Courier New" charset="0"/>
              </a:rPr>
              <a:t>)=B(</a:t>
            </a:r>
            <a:r>
              <a:rPr lang="en-US" sz="1400" b="1" dirty="0" err="1">
                <a:solidFill>
                  <a:srgbClr val="0000FF"/>
                </a:solidFill>
                <a:latin typeface="Courier New" charset="0"/>
              </a:rPr>
              <a:t>i</a:t>
            </a:r>
            <a:r>
              <a:rPr lang="en-US" sz="1400" b="1" dirty="0">
                <a:solidFill>
                  <a:srgbClr val="0000FF"/>
                </a:solidFill>
                <a:latin typeface="Courier New" charset="0"/>
              </a:rPr>
              <a:t>)+C(</a:t>
            </a:r>
            <a:r>
              <a:rPr lang="en-US" sz="1400" b="1" dirty="0" err="1">
                <a:solidFill>
                  <a:srgbClr val="0000FF"/>
                </a:solidFill>
                <a:latin typeface="Courier New" charset="0"/>
              </a:rPr>
              <a:t>i</a:t>
            </a:r>
            <a:r>
              <a:rPr lang="en-US" sz="1400" b="1" dirty="0">
                <a:solidFill>
                  <a:srgbClr val="0000FF"/>
                </a:solidFill>
                <a:latin typeface="Courier New" charset="0"/>
              </a:rPr>
              <a:t>)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dirty="0">
                <a:solidFill>
                  <a:srgbClr val="0000FF"/>
                </a:solidFill>
                <a:latin typeface="Courier New" charset="0"/>
              </a:rPr>
              <a:t>          </a:t>
            </a:r>
            <a:r>
              <a:rPr lang="en-US" sz="1400" b="1" dirty="0" err="1">
                <a:solidFill>
                  <a:srgbClr val="0000FF"/>
                </a:solidFill>
                <a:latin typeface="Courier New" charset="0"/>
              </a:rPr>
              <a:t>enddo</a:t>
            </a:r>
            <a:endParaRPr lang="en-US" sz="1400" b="1" dirty="0">
              <a:solidFill>
                <a:srgbClr val="0000FF"/>
              </a:solidFill>
              <a:latin typeface="Courier New" charset="0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dirty="0">
                <a:solidFill>
                  <a:srgbClr val="0000FF"/>
                </a:solidFill>
                <a:latin typeface="Courier New" charset="0"/>
              </a:rPr>
              <a:t>          do </a:t>
            </a:r>
            <a:r>
              <a:rPr lang="en-US" sz="1400" b="1" dirty="0" err="1">
                <a:solidFill>
                  <a:srgbClr val="0000FF"/>
                </a:solidFill>
                <a:latin typeface="Courier New" charset="0"/>
              </a:rPr>
              <a:t>i</a:t>
            </a:r>
            <a:r>
              <a:rPr lang="en-US" sz="1400" b="1" dirty="0">
                <a:solidFill>
                  <a:srgbClr val="0000FF"/>
                </a:solidFill>
                <a:latin typeface="Courier New" charset="0"/>
              </a:rPr>
              <a:t>=65,80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dirty="0">
                <a:solidFill>
                  <a:srgbClr val="0000FF"/>
                </a:solidFill>
                <a:latin typeface="Courier New" charset="0"/>
              </a:rPr>
              <a:t>            A(</a:t>
            </a:r>
            <a:r>
              <a:rPr lang="en-US" sz="1400" b="1" dirty="0" err="1">
                <a:solidFill>
                  <a:srgbClr val="0000FF"/>
                </a:solidFill>
                <a:latin typeface="Courier New" charset="0"/>
              </a:rPr>
              <a:t>i</a:t>
            </a:r>
            <a:r>
              <a:rPr lang="en-US" sz="1400" b="1" dirty="0">
                <a:solidFill>
                  <a:srgbClr val="0000FF"/>
                </a:solidFill>
                <a:latin typeface="Courier New" charset="0"/>
              </a:rPr>
              <a:t>)=B(</a:t>
            </a:r>
            <a:r>
              <a:rPr lang="en-US" sz="1400" b="1" dirty="0" err="1">
                <a:solidFill>
                  <a:srgbClr val="0000FF"/>
                </a:solidFill>
                <a:latin typeface="Courier New" charset="0"/>
              </a:rPr>
              <a:t>i</a:t>
            </a:r>
            <a:r>
              <a:rPr lang="en-US" sz="1400" b="1" dirty="0">
                <a:solidFill>
                  <a:srgbClr val="0000FF"/>
                </a:solidFill>
                <a:latin typeface="Courier New" charset="0"/>
              </a:rPr>
              <a:t>)+C(</a:t>
            </a:r>
            <a:r>
              <a:rPr lang="en-US" sz="1400" b="1" dirty="0" err="1">
                <a:solidFill>
                  <a:srgbClr val="0000FF"/>
                </a:solidFill>
                <a:latin typeface="Courier New" charset="0"/>
              </a:rPr>
              <a:t>i</a:t>
            </a:r>
            <a:r>
              <a:rPr lang="en-US" sz="1400" b="1" dirty="0">
                <a:solidFill>
                  <a:srgbClr val="0000FF"/>
                </a:solidFill>
                <a:latin typeface="Courier New" charset="0"/>
              </a:rPr>
              <a:t>)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dirty="0">
                <a:solidFill>
                  <a:srgbClr val="0000FF"/>
                </a:solidFill>
                <a:latin typeface="Courier New" charset="0"/>
              </a:rPr>
              <a:t>          </a:t>
            </a:r>
            <a:r>
              <a:rPr lang="en-US" sz="1400" b="1" dirty="0" err="1">
                <a:solidFill>
                  <a:srgbClr val="0000FF"/>
                </a:solidFill>
                <a:latin typeface="Courier New" charset="0"/>
              </a:rPr>
              <a:t>enddo</a:t>
            </a:r>
            <a:endParaRPr lang="en-US" sz="1400" b="1" dirty="0">
              <a:solidFill>
                <a:srgbClr val="0000FF"/>
              </a:solidFill>
              <a:latin typeface="Courier New" charset="0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400" b="1" dirty="0">
              <a:solidFill>
                <a:srgbClr val="000000"/>
              </a:solidFill>
              <a:latin typeface="Courier New" charset="0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400" b="1" dirty="0">
              <a:solidFill>
                <a:srgbClr val="000000"/>
              </a:solidFill>
              <a:latin typeface="Courier New" charset="0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u="sng" dirty="0">
                <a:solidFill>
                  <a:srgbClr val="000000"/>
                </a:solidFill>
                <a:latin typeface="Courier New" charset="0"/>
              </a:rPr>
              <a:t>thread1</a:t>
            </a:r>
            <a:r>
              <a:rPr lang="en-US" sz="1400" b="1" dirty="0">
                <a:solidFill>
                  <a:srgbClr val="000000"/>
                </a:solidFill>
                <a:latin typeface="Courier New" charset="0"/>
              </a:rPr>
              <a:t>:  </a:t>
            </a:r>
            <a:r>
              <a:rPr lang="en-US" sz="1400" b="1" dirty="0">
                <a:solidFill>
                  <a:srgbClr val="0000FF"/>
                </a:solidFill>
                <a:latin typeface="Courier New" charset="0"/>
              </a:rPr>
              <a:t>do </a:t>
            </a:r>
            <a:r>
              <a:rPr lang="en-US" sz="1400" b="1" dirty="0" err="1">
                <a:solidFill>
                  <a:srgbClr val="0000FF"/>
                </a:solidFill>
                <a:latin typeface="Courier New" charset="0"/>
              </a:rPr>
              <a:t>i</a:t>
            </a:r>
            <a:r>
              <a:rPr lang="en-US" sz="1400" b="1" dirty="0">
                <a:solidFill>
                  <a:srgbClr val="0000FF"/>
                </a:solidFill>
                <a:latin typeface="Courier New" charset="0"/>
              </a:rPr>
              <a:t>=17,32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dirty="0">
                <a:solidFill>
                  <a:srgbClr val="0000FF"/>
                </a:solidFill>
                <a:latin typeface="Courier New" charset="0"/>
              </a:rPr>
              <a:t>            A(</a:t>
            </a:r>
            <a:r>
              <a:rPr lang="en-US" sz="1400" b="1" dirty="0" err="1">
                <a:solidFill>
                  <a:srgbClr val="0000FF"/>
                </a:solidFill>
                <a:latin typeface="Courier New" charset="0"/>
              </a:rPr>
              <a:t>i</a:t>
            </a:r>
            <a:r>
              <a:rPr lang="en-US" sz="1400" b="1" dirty="0">
                <a:solidFill>
                  <a:srgbClr val="0000FF"/>
                </a:solidFill>
                <a:latin typeface="Courier New" charset="0"/>
              </a:rPr>
              <a:t>)=B(</a:t>
            </a:r>
            <a:r>
              <a:rPr lang="en-US" sz="1400" b="1" dirty="0" err="1">
                <a:solidFill>
                  <a:srgbClr val="0000FF"/>
                </a:solidFill>
                <a:latin typeface="Courier New" charset="0"/>
              </a:rPr>
              <a:t>i</a:t>
            </a:r>
            <a:r>
              <a:rPr lang="en-US" sz="1400" b="1" dirty="0">
                <a:solidFill>
                  <a:srgbClr val="0000FF"/>
                </a:solidFill>
                <a:latin typeface="Courier New" charset="0"/>
              </a:rPr>
              <a:t>)+C(</a:t>
            </a:r>
            <a:r>
              <a:rPr lang="en-US" sz="1400" b="1" dirty="0" err="1">
                <a:solidFill>
                  <a:srgbClr val="0000FF"/>
                </a:solidFill>
                <a:latin typeface="Courier New" charset="0"/>
              </a:rPr>
              <a:t>i</a:t>
            </a:r>
            <a:r>
              <a:rPr lang="en-US" sz="1400" b="1" dirty="0">
                <a:solidFill>
                  <a:srgbClr val="0000FF"/>
                </a:solidFill>
                <a:latin typeface="Courier New" charset="0"/>
              </a:rPr>
              <a:t>)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dirty="0">
                <a:solidFill>
                  <a:srgbClr val="0000FF"/>
                </a:solidFill>
                <a:latin typeface="Courier New" charset="0"/>
              </a:rPr>
              <a:t>          </a:t>
            </a:r>
            <a:r>
              <a:rPr lang="en-US" sz="1400" b="1" dirty="0" err="1">
                <a:solidFill>
                  <a:srgbClr val="0000FF"/>
                </a:solidFill>
                <a:latin typeface="Courier New" charset="0"/>
              </a:rPr>
              <a:t>enddo</a:t>
            </a:r>
            <a:endParaRPr lang="en-US" sz="1400" b="1" dirty="0">
              <a:solidFill>
                <a:srgbClr val="0000FF"/>
              </a:solidFill>
              <a:latin typeface="Courier New" charset="0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dirty="0">
                <a:solidFill>
                  <a:srgbClr val="0000FF"/>
                </a:solidFill>
                <a:latin typeface="Courier New" charset="0"/>
              </a:rPr>
              <a:t>          do </a:t>
            </a:r>
            <a:r>
              <a:rPr lang="en-US" sz="1400" b="1" dirty="0" err="1">
                <a:solidFill>
                  <a:srgbClr val="0000FF"/>
                </a:solidFill>
                <a:latin typeface="Courier New" charset="0"/>
              </a:rPr>
              <a:t>i</a:t>
            </a:r>
            <a:r>
              <a:rPr lang="en-US" sz="1400" b="1" dirty="0">
                <a:solidFill>
                  <a:srgbClr val="0000FF"/>
                </a:solidFill>
                <a:latin typeface="Courier New" charset="0"/>
              </a:rPr>
              <a:t> = 81,96 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dirty="0">
                <a:solidFill>
                  <a:srgbClr val="0000FF"/>
                </a:solidFill>
                <a:latin typeface="Courier New" charset="0"/>
              </a:rPr>
              <a:t>            A(</a:t>
            </a:r>
            <a:r>
              <a:rPr lang="en-US" sz="1400" b="1" dirty="0" err="1">
                <a:solidFill>
                  <a:srgbClr val="0000FF"/>
                </a:solidFill>
                <a:latin typeface="Courier New" charset="0"/>
              </a:rPr>
              <a:t>i</a:t>
            </a:r>
            <a:r>
              <a:rPr lang="en-US" sz="1400" b="1" dirty="0">
                <a:solidFill>
                  <a:srgbClr val="0000FF"/>
                </a:solidFill>
                <a:latin typeface="Courier New" charset="0"/>
              </a:rPr>
              <a:t>)=B(</a:t>
            </a:r>
            <a:r>
              <a:rPr lang="en-US" sz="1400" b="1" dirty="0" err="1">
                <a:solidFill>
                  <a:srgbClr val="0000FF"/>
                </a:solidFill>
                <a:latin typeface="Courier New" charset="0"/>
              </a:rPr>
              <a:t>i</a:t>
            </a:r>
            <a:r>
              <a:rPr lang="en-US" sz="1400" b="1" dirty="0">
                <a:solidFill>
                  <a:srgbClr val="0000FF"/>
                </a:solidFill>
                <a:latin typeface="Courier New" charset="0"/>
              </a:rPr>
              <a:t>)+C(</a:t>
            </a:r>
            <a:r>
              <a:rPr lang="en-US" sz="1400" b="1" dirty="0" err="1">
                <a:solidFill>
                  <a:srgbClr val="0000FF"/>
                </a:solidFill>
                <a:latin typeface="Courier New" charset="0"/>
              </a:rPr>
              <a:t>i</a:t>
            </a:r>
            <a:r>
              <a:rPr lang="en-US" sz="1400" b="1" dirty="0">
                <a:solidFill>
                  <a:srgbClr val="0000FF"/>
                </a:solidFill>
                <a:latin typeface="Courier New" charset="0"/>
              </a:rPr>
              <a:t>)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dirty="0">
                <a:solidFill>
                  <a:srgbClr val="0000FF"/>
                </a:solidFill>
                <a:latin typeface="Courier New" charset="0"/>
              </a:rPr>
              <a:t>          </a:t>
            </a:r>
            <a:r>
              <a:rPr lang="en-US" sz="1400" b="1" dirty="0" err="1">
                <a:solidFill>
                  <a:srgbClr val="0000FF"/>
                </a:solidFill>
                <a:latin typeface="Courier New" charset="0"/>
              </a:rPr>
              <a:t>enddo</a:t>
            </a:r>
            <a:endParaRPr lang="en-US" sz="1400" b="1" dirty="0">
              <a:solidFill>
                <a:srgbClr val="0000FF"/>
              </a:solidFill>
              <a:latin typeface="Courier New" charset="0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400" b="1" dirty="0">
              <a:solidFill>
                <a:srgbClr val="000000"/>
              </a:solidFill>
              <a:latin typeface="Courier New" charset="0"/>
            </a:endParaRP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4829175" y="2778125"/>
            <a:ext cx="3552825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u="sng">
                <a:solidFill>
                  <a:srgbClr val="000000"/>
                </a:solidFill>
                <a:latin typeface="Courier New" charset="0"/>
              </a:rPr>
              <a:t>thread2</a:t>
            </a:r>
            <a:r>
              <a:rPr lang="en-US" sz="1400" b="1">
                <a:solidFill>
                  <a:srgbClr val="000000"/>
                </a:solidFill>
                <a:latin typeface="Courier New" charset="0"/>
              </a:rPr>
              <a:t>:  </a:t>
            </a:r>
            <a:r>
              <a:rPr lang="en-US" sz="1400" b="1">
                <a:solidFill>
                  <a:srgbClr val="0000FF"/>
                </a:solidFill>
                <a:latin typeface="Courier New" charset="0"/>
              </a:rPr>
              <a:t>do i=33,48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>
                <a:solidFill>
                  <a:srgbClr val="0000FF"/>
                </a:solidFill>
                <a:latin typeface="Courier New" charset="0"/>
              </a:rPr>
              <a:t>            A(i)=B(i)+C(i)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>
                <a:solidFill>
                  <a:srgbClr val="0000FF"/>
                </a:solidFill>
                <a:latin typeface="Courier New" charset="0"/>
              </a:rPr>
              <a:t>          enddo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>
                <a:solidFill>
                  <a:srgbClr val="0000FF"/>
                </a:solidFill>
                <a:latin typeface="Courier New" charset="0"/>
              </a:rPr>
              <a:t>          do i = 97,112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>
                <a:solidFill>
                  <a:srgbClr val="0000FF"/>
                </a:solidFill>
                <a:latin typeface="Courier New" charset="0"/>
              </a:rPr>
              <a:t>            A(i)=B(i)+C(i)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>
                <a:solidFill>
                  <a:srgbClr val="0000FF"/>
                </a:solidFill>
                <a:latin typeface="Courier New" charset="0"/>
              </a:rPr>
              <a:t>          enddo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400" b="1">
              <a:solidFill>
                <a:srgbClr val="000000"/>
              </a:solidFill>
              <a:latin typeface="Courier New" charset="0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400" b="1">
              <a:solidFill>
                <a:srgbClr val="000000"/>
              </a:solidFill>
              <a:latin typeface="Courier New" charset="0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u="sng">
                <a:solidFill>
                  <a:srgbClr val="000000"/>
                </a:solidFill>
                <a:latin typeface="Courier New" charset="0"/>
              </a:rPr>
              <a:t>thread3</a:t>
            </a:r>
            <a:r>
              <a:rPr lang="en-US" sz="1400" b="1">
                <a:solidFill>
                  <a:srgbClr val="000000"/>
                </a:solidFill>
                <a:latin typeface="Courier New" charset="0"/>
              </a:rPr>
              <a:t>:  </a:t>
            </a:r>
            <a:r>
              <a:rPr lang="en-US" sz="1400" b="1">
                <a:solidFill>
                  <a:srgbClr val="0000FF"/>
                </a:solidFill>
                <a:latin typeface="Courier New" charset="0"/>
              </a:rPr>
              <a:t>do i=49,64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>
                <a:solidFill>
                  <a:srgbClr val="0000FF"/>
                </a:solidFill>
                <a:latin typeface="Courier New" charset="0"/>
              </a:rPr>
              <a:t>            A(i)=B(i)+C(i)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>
                <a:solidFill>
                  <a:srgbClr val="0000FF"/>
                </a:solidFill>
                <a:latin typeface="Courier New" charset="0"/>
              </a:rPr>
              <a:t>          enddo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>
                <a:solidFill>
                  <a:srgbClr val="0000FF"/>
                </a:solidFill>
                <a:latin typeface="Courier New" charset="0"/>
              </a:rPr>
              <a:t>          do i = 113,128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>
                <a:solidFill>
                  <a:srgbClr val="0000FF"/>
                </a:solidFill>
                <a:latin typeface="Courier New" charset="0"/>
              </a:rPr>
              <a:t>            A(i)=B(i)+C(i)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>
                <a:solidFill>
                  <a:srgbClr val="0000FF"/>
                </a:solidFill>
                <a:latin typeface="Courier New" charset="0"/>
              </a:rPr>
              <a:t>          enddo</a:t>
            </a: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1143000" y="2590800"/>
            <a:ext cx="7140575" cy="3505200"/>
          </a:xfrm>
          <a:prstGeom prst="rect">
            <a:avLst/>
          </a:prstGeom>
          <a:noFill/>
          <a:ln w="25273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2" name="Text Box 8"/>
          <p:cNvSpPr txBox="1">
            <a:spLocks noChangeArrowheads="1"/>
          </p:cNvSpPr>
          <p:nvPr/>
        </p:nvSpPr>
        <p:spPr bwMode="auto">
          <a:xfrm>
            <a:off x="685800" y="1200150"/>
            <a:ext cx="82296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800000"/>
                </a:solidFill>
                <a:latin typeface="Courier New" charset="0"/>
              </a:rPr>
              <a:t>!$OMP parallel do schedule(static,</a:t>
            </a:r>
            <a:r>
              <a:rPr lang="en-US" sz="2000" b="1">
                <a:solidFill>
                  <a:schemeClr val="tx1"/>
                </a:solidFill>
                <a:latin typeface="Courier New" charset="0"/>
              </a:rPr>
              <a:t>16</a:t>
            </a:r>
            <a:r>
              <a:rPr lang="en-US" sz="2000" b="1">
                <a:solidFill>
                  <a:srgbClr val="800000"/>
                </a:solidFill>
                <a:latin typeface="Courier New" charset="0"/>
              </a:rPr>
              <a:t>)</a:t>
            </a:r>
          </a:p>
          <a:p>
            <a:pPr eaLnBrk="1" hangingPunct="1"/>
            <a:r>
              <a:rPr lang="en-US" sz="2000" b="1">
                <a:solidFill>
                  <a:srgbClr val="000000"/>
                </a:solidFill>
                <a:latin typeface="Courier New" charset="0"/>
              </a:rPr>
              <a:t>      </a:t>
            </a:r>
            <a:r>
              <a:rPr lang="en-US" sz="2000" b="1">
                <a:solidFill>
                  <a:srgbClr val="0000FF"/>
                </a:solidFill>
                <a:latin typeface="Courier New" charset="0"/>
              </a:rPr>
              <a:t>do i=1,128           </a:t>
            </a:r>
            <a:r>
              <a:rPr lang="en-US" sz="2000" b="1">
                <a:solidFill>
                  <a:srgbClr val="0000FF"/>
                </a:solidFill>
                <a:latin typeface="Times New Roman" charset="0"/>
              </a:rPr>
              <a:t>!OMP_NUM_THREADS=4</a:t>
            </a:r>
          </a:p>
          <a:p>
            <a:pPr eaLnBrk="1" hangingPunct="1"/>
            <a:r>
              <a:rPr lang="en-US" sz="2000" b="1">
                <a:solidFill>
                  <a:srgbClr val="0000FF"/>
                </a:solidFill>
                <a:latin typeface="Courier New" charset="0"/>
              </a:rPr>
              <a:t>       A(i)=B(i)+C(i)</a:t>
            </a:r>
          </a:p>
          <a:p>
            <a:pPr eaLnBrk="1" hangingPunct="1"/>
            <a:r>
              <a:rPr lang="en-US" sz="2000" b="1">
                <a:solidFill>
                  <a:srgbClr val="0000FF"/>
                </a:solidFill>
                <a:latin typeface="Courier New" charset="0"/>
              </a:rPr>
              <a:t>      enddo</a:t>
            </a:r>
          </a:p>
          <a:p>
            <a:pPr eaLnBrk="1" hangingPunct="1"/>
            <a:endParaRPr lang="en-US" sz="2000" b="1">
              <a:solidFill>
                <a:srgbClr val="000000"/>
              </a:solidFill>
              <a:latin typeface="Courier New" charset="0"/>
            </a:endParaRPr>
          </a:p>
        </p:txBody>
      </p:sp>
      <p:cxnSp>
        <p:nvCxnSpPr>
          <p:cNvPr id="11" name="Straight Connector 10"/>
          <p:cNvCxnSpPr>
            <a:stCxn id="55301" idx="0"/>
            <a:endCxn id="55301" idx="2"/>
          </p:cNvCxnSpPr>
          <p:nvPr/>
        </p:nvCxnSpPr>
        <p:spPr>
          <a:xfrm rot="16200000" flipH="1">
            <a:off x="2959894" y="4344194"/>
            <a:ext cx="3505200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5301" idx="1"/>
            <a:endCxn id="55301" idx="3"/>
          </p:cNvCxnSpPr>
          <p:nvPr/>
        </p:nvCxnSpPr>
        <p:spPr>
          <a:xfrm rot="10800000" flipH="1">
            <a:off x="1143000" y="4343400"/>
            <a:ext cx="7140575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29385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2"/>
          <p:cNvSpPr>
            <a:spLocks noGrp="1"/>
          </p:cNvSpPr>
          <p:nvPr>
            <p:ph type="title"/>
          </p:nvPr>
        </p:nvSpPr>
        <p:spPr>
          <a:xfrm>
            <a:off x="1168400" y="20643"/>
            <a:ext cx="7518400" cy="1143000"/>
          </a:xfrm>
        </p:spPr>
        <p:txBody>
          <a:bodyPr anchor="ctr">
            <a:normAutofit/>
          </a:bodyPr>
          <a:lstStyle/>
          <a:p>
            <a:pPr algn="l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latin typeface="Arial" charset="0"/>
                <a:ea typeface="ＭＳ Ｐゴシック" charset="-128"/>
              </a:rPr>
              <a:t>Scheduling Options</a:t>
            </a:r>
          </a:p>
        </p:txBody>
      </p:sp>
      <p:sp>
        <p:nvSpPr>
          <p:cNvPr id="57347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ea typeface="ＭＳ Ｐゴシック" charset="-128"/>
              </a:rPr>
              <a:t>Static</a:t>
            </a:r>
          </a:p>
        </p:txBody>
      </p:sp>
      <p:sp>
        <p:nvSpPr>
          <p:cNvPr id="57348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spcBef>
                <a:spcPts val="62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smtClean="0">
                <a:solidFill>
                  <a:srgbClr val="800000"/>
                </a:solidFill>
                <a:latin typeface="Arial" charset="0"/>
                <a:ea typeface="ＭＳ Ｐゴシック" charset="-128"/>
              </a:rPr>
              <a:t>PROS</a:t>
            </a:r>
          </a:p>
          <a:p>
            <a:pPr eaLnBrk="1" hangingPunct="1">
              <a:spcBef>
                <a:spcPts val="625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Low compute overhead</a:t>
            </a:r>
          </a:p>
          <a:p>
            <a:pPr eaLnBrk="1" hangingPunct="1">
              <a:spcBef>
                <a:spcPts val="625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No synchronization overhead per chunk</a:t>
            </a:r>
          </a:p>
          <a:p>
            <a:pPr eaLnBrk="1" hangingPunct="1">
              <a:spcBef>
                <a:spcPts val="625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Takes better advantage of data locality</a:t>
            </a:r>
          </a:p>
          <a:p>
            <a:pPr eaLnBrk="1" hangingPunct="1">
              <a:spcBef>
                <a:spcPts val="625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 smtClean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  <a:p>
            <a:pPr eaLnBrk="1" hangingPunct="1">
              <a:spcBef>
                <a:spcPts val="250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smtClean="0">
                <a:solidFill>
                  <a:srgbClr val="800000"/>
                </a:solidFill>
                <a:latin typeface="Arial" charset="0"/>
                <a:ea typeface="ＭＳ Ｐゴシック" charset="-128"/>
              </a:rPr>
              <a:t>CONS</a:t>
            </a:r>
          </a:p>
          <a:p>
            <a:pPr eaLnBrk="1" hangingPunct="1">
              <a:spcBef>
                <a:spcPts val="625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Cannot compensate for load imbalance</a:t>
            </a:r>
          </a:p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mtClean="0">
              <a:latin typeface="Arial" charset="0"/>
              <a:ea typeface="ＭＳ Ｐゴシック" charset="-128"/>
            </a:endParaRPr>
          </a:p>
        </p:txBody>
      </p:sp>
      <p:sp>
        <p:nvSpPr>
          <p:cNvPr id="57349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ea typeface="ＭＳ Ｐゴシック" charset="-128"/>
              </a:rPr>
              <a:t>Dynamic</a:t>
            </a:r>
          </a:p>
        </p:txBody>
      </p:sp>
      <p:sp>
        <p:nvSpPr>
          <p:cNvPr id="57350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>
              <a:spcBef>
                <a:spcPts val="62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smtClean="0">
                <a:solidFill>
                  <a:srgbClr val="800000"/>
                </a:solidFill>
                <a:latin typeface="Arial" charset="0"/>
                <a:ea typeface="ＭＳ Ｐゴシック" charset="-128"/>
              </a:rPr>
              <a:t>PROS</a:t>
            </a:r>
          </a:p>
          <a:p>
            <a:pPr eaLnBrk="1" hangingPunct="1">
              <a:spcBef>
                <a:spcPts val="625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Potential for better load balancing, especially if chunk is low</a:t>
            </a:r>
          </a:p>
          <a:p>
            <a:pPr eaLnBrk="1" hangingPunct="1">
              <a:spcBef>
                <a:spcPts val="62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 smtClean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  <a:p>
            <a:pPr eaLnBrk="1" hangingPunct="1">
              <a:spcBef>
                <a:spcPts val="62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smtClean="0">
                <a:solidFill>
                  <a:srgbClr val="800000"/>
                </a:solidFill>
                <a:latin typeface="Arial" charset="0"/>
                <a:ea typeface="ＭＳ Ｐゴシック" charset="-128"/>
              </a:rPr>
              <a:t>CONS</a:t>
            </a:r>
          </a:p>
          <a:p>
            <a:pPr eaLnBrk="1" hangingPunct="1">
              <a:spcBef>
                <a:spcPts val="625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Higher compute overhead</a:t>
            </a:r>
          </a:p>
          <a:p>
            <a:pPr eaLnBrk="1" hangingPunct="1">
              <a:spcBef>
                <a:spcPts val="625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Synchronization cost associated per chunk of work</a:t>
            </a:r>
          </a:p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mtClean="0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150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Scheduling </a:t>
            </a:r>
            <a:r>
              <a:rPr lang="en-US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O</a:t>
            </a:r>
            <a:r>
              <a:rPr lang="en-US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ptions</a:t>
            </a: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8371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A1B0803-EA2B-4144-B5FF-E31B9D7A4BA8}" type="slidenum">
              <a:rPr lang="en-US" sz="1800"/>
              <a:pPr eaLnBrk="1" hangingPunct="1"/>
              <a:t>39</a:t>
            </a:fld>
            <a:endParaRPr lang="en-US" sz="1800"/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3979863" y="1981200"/>
            <a:ext cx="4706937" cy="3386138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0000"/>
                </a:solidFill>
                <a:latin typeface="Courier New" charset="0"/>
              </a:rPr>
              <a:t>!$OMP parallel private (i,j,iter)</a:t>
            </a:r>
          </a:p>
          <a:p>
            <a:pPr eaLnBrk="1" hangingPunct="1"/>
            <a:r>
              <a:rPr lang="en-US" sz="1800" b="1">
                <a:solidFill>
                  <a:srgbClr val="000000"/>
                </a:solidFill>
                <a:latin typeface="Courier New" charset="0"/>
              </a:rPr>
              <a:t>do iter=1,niter</a:t>
            </a:r>
          </a:p>
          <a:p>
            <a:pPr eaLnBrk="1" hangingPunct="1"/>
            <a:r>
              <a:rPr lang="en-US" sz="1800" b="1">
                <a:solidFill>
                  <a:srgbClr val="000000"/>
                </a:solidFill>
                <a:latin typeface="Courier New" charset="0"/>
              </a:rPr>
              <a:t>...</a:t>
            </a:r>
          </a:p>
          <a:p>
            <a:pPr eaLnBrk="1" hangingPunct="1"/>
            <a:r>
              <a:rPr lang="en-US" sz="1800" b="1">
                <a:solidFill>
                  <a:srgbClr val="000000"/>
                </a:solidFill>
                <a:latin typeface="Courier New" charset="0"/>
              </a:rPr>
              <a:t>!$OMP do</a:t>
            </a:r>
          </a:p>
          <a:p>
            <a:pPr eaLnBrk="1" hangingPunct="1"/>
            <a:r>
              <a:rPr lang="en-US" sz="1800" b="1">
                <a:solidFill>
                  <a:srgbClr val="000000"/>
                </a:solidFill>
                <a:latin typeface="Courier New" charset="0"/>
              </a:rPr>
              <a:t>do j=1,n</a:t>
            </a:r>
          </a:p>
          <a:p>
            <a:pPr eaLnBrk="1" hangingPunct="1"/>
            <a:r>
              <a:rPr lang="en-US" sz="1800" b="1">
                <a:solidFill>
                  <a:srgbClr val="000000"/>
                </a:solidFill>
                <a:latin typeface="Courier New" charset="0"/>
              </a:rPr>
              <a:t>   do i=1,n</a:t>
            </a:r>
          </a:p>
          <a:p>
            <a:pPr eaLnBrk="1" hangingPunct="1"/>
            <a:r>
              <a:rPr lang="en-US" sz="1800" b="1">
                <a:solidFill>
                  <a:srgbClr val="000000"/>
                </a:solidFill>
                <a:latin typeface="Courier New" charset="0"/>
              </a:rPr>
              <a:t>      A(i,j)=A(i,j)*scale</a:t>
            </a:r>
          </a:p>
          <a:p>
            <a:pPr eaLnBrk="1" hangingPunct="1"/>
            <a:r>
              <a:rPr lang="en-US" sz="1800" b="1">
                <a:solidFill>
                  <a:srgbClr val="000000"/>
                </a:solidFill>
                <a:latin typeface="Courier New" charset="0"/>
              </a:rPr>
              <a:t>   end do</a:t>
            </a:r>
          </a:p>
          <a:p>
            <a:pPr eaLnBrk="1" hangingPunct="1"/>
            <a:r>
              <a:rPr lang="en-US" sz="1800" b="1">
                <a:solidFill>
                  <a:srgbClr val="000000"/>
                </a:solidFill>
                <a:latin typeface="Courier New" charset="0"/>
              </a:rPr>
              <a:t>end do</a:t>
            </a:r>
          </a:p>
          <a:p>
            <a:pPr eaLnBrk="1" hangingPunct="1"/>
            <a:r>
              <a:rPr lang="en-US" sz="1800" b="1">
                <a:solidFill>
                  <a:srgbClr val="000000"/>
                </a:solidFill>
                <a:latin typeface="Courier New" charset="0"/>
              </a:rPr>
              <a:t>...</a:t>
            </a:r>
          </a:p>
          <a:p>
            <a:pPr eaLnBrk="1" hangingPunct="1"/>
            <a:r>
              <a:rPr lang="en-US" sz="1800" b="1">
                <a:solidFill>
                  <a:srgbClr val="000000"/>
                </a:solidFill>
                <a:latin typeface="Courier New" charset="0"/>
              </a:rPr>
              <a:t>end do</a:t>
            </a:r>
          </a:p>
          <a:p>
            <a:pPr eaLnBrk="1" hangingPunct="1"/>
            <a:r>
              <a:rPr lang="en-US" sz="1800" b="1">
                <a:solidFill>
                  <a:srgbClr val="000000"/>
                </a:solidFill>
                <a:latin typeface="Courier New" charset="0"/>
              </a:rPr>
              <a:t>!$OMP end parallel</a:t>
            </a:r>
          </a:p>
        </p:txBody>
      </p:sp>
      <p:sp>
        <p:nvSpPr>
          <p:cNvPr id="58373" name="Rectangle 4"/>
          <p:cNvSpPr>
            <a:spLocks noChangeArrowheads="1"/>
          </p:cNvSpPr>
          <p:nvPr/>
        </p:nvSpPr>
        <p:spPr bwMode="auto">
          <a:xfrm>
            <a:off x="457200" y="1828800"/>
            <a:ext cx="3429000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39725" indent="-339725">
              <a:spcBef>
                <a:spcPts val="625"/>
              </a:spcBef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When shared array data is reused multiple times, prefer static scheduling to dynamic</a:t>
            </a:r>
          </a:p>
          <a:p>
            <a:pPr marL="339725" indent="-339725">
              <a:spcBef>
                <a:spcPts val="625"/>
              </a:spcBef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US" sz="2000" dirty="0">
              <a:solidFill>
                <a:srgbClr val="000000"/>
              </a:solidFill>
            </a:endParaRPr>
          </a:p>
          <a:p>
            <a:pPr marL="339725" indent="-339725">
              <a:spcBef>
                <a:spcPts val="625"/>
              </a:spcBef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Every invocation of the scaling would divide the iterations among CPUs the same way for static but not so for dynamic scheduling</a:t>
            </a:r>
          </a:p>
        </p:txBody>
      </p:sp>
    </p:spTree>
    <p:extLst>
      <p:ext uri="{BB962C8B-B14F-4D97-AF65-F5344CB8AC3E}">
        <p14:creationId xmlns:p14="http://schemas.microsoft.com/office/powerpoint/2010/main" val="441966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6275" y="2722563"/>
            <a:ext cx="7772400" cy="1752600"/>
          </a:xfrm>
        </p:spPr>
        <p:txBody>
          <a:bodyPr anchor="t"/>
          <a:lstStyle/>
          <a:p>
            <a:pPr algn="l" eaLnBrk="1" hangingPunct="1"/>
            <a:r>
              <a:rPr lang="en-US" b="1">
                <a:solidFill>
                  <a:srgbClr val="000000"/>
                </a:solidFill>
                <a:latin typeface="Calibri" charset="0"/>
                <a:ea typeface="ＭＳ Ｐゴシック" charset="0"/>
              </a:rPr>
              <a:t>Overview</a:t>
            </a:r>
            <a:endParaRPr lang="en-US">
              <a:solidFill>
                <a:srgbClr val="000000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162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1168400" y="228600"/>
            <a:ext cx="7518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600" dirty="0">
                <a:solidFill>
                  <a:srgbClr val="FFFFFF"/>
                </a:solidFill>
              </a:rPr>
              <a:t>Comparison of scheduling options</a:t>
            </a:r>
          </a:p>
        </p:txBody>
      </p:sp>
      <p:graphicFrame>
        <p:nvGraphicFramePr>
          <p:cNvPr id="137" name="Group 3"/>
          <p:cNvGraphicFramePr>
            <a:graphicFrameLocks noGrp="1"/>
          </p:cNvGraphicFramePr>
          <p:nvPr/>
        </p:nvGraphicFramePr>
        <p:xfrm>
          <a:off x="533400" y="1371600"/>
          <a:ext cx="8077200" cy="4481514"/>
        </p:xfrm>
        <a:graphic>
          <a:graphicData uri="http://schemas.openxmlformats.org/drawingml/2006/table">
            <a:tbl>
              <a:tblPr/>
              <a:tblGrid>
                <a:gridCol w="1371600"/>
                <a:gridCol w="990600"/>
                <a:gridCol w="990600"/>
                <a:gridCol w="1219200"/>
                <a:gridCol w="1196975"/>
                <a:gridCol w="1154113"/>
                <a:gridCol w="1154112"/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name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type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chunk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chunk size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chunk #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static or dynamic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compute overhead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744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simple static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simple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N/P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static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lowest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interleaved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simple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C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N/C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static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low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744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simple dynamic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dynamic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optional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C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N/C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dynamic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medium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guided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guided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optional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decreasing from N/P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fewer than N/C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dynamic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high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744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runtime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runtime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varies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varies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varies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varies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718838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"/>
          <p:cNvSpPr>
            <a:spLocks noGrp="1" noChangeArrowheads="1"/>
          </p:cNvSpPr>
          <p:nvPr>
            <p:ph type="title"/>
          </p:nvPr>
        </p:nvSpPr>
        <p:spPr>
          <a:xfrm>
            <a:off x="1168400" y="227013"/>
            <a:ext cx="7518400" cy="841375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latin typeface="Arial" charset="0"/>
                <a:ea typeface="ＭＳ Ｐゴシック" charset="0"/>
              </a:rPr>
              <a:t>Loop Collapse</a:t>
            </a:r>
          </a:p>
        </p:txBody>
      </p:sp>
      <p:sp>
        <p:nvSpPr>
          <p:cNvPr id="5427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767263"/>
          </a:xfrm>
        </p:spPr>
        <p:txBody>
          <a:bodyPr>
            <a:normAutofit/>
          </a:bodyPr>
          <a:lstStyle/>
          <a:p>
            <a:pPr marL="339725" indent="-339725" eaLnBrk="1" hangingPunct="1">
              <a:lnSpc>
                <a:spcPct val="90000"/>
              </a:lnSpc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3000" dirty="0">
                <a:latin typeface="Calibri" charset="0"/>
                <a:ea typeface="ＭＳ Ｐゴシック" charset="0"/>
              </a:rPr>
              <a:t>Allow collapsing of perfectly nested loops</a:t>
            </a:r>
          </a:p>
          <a:p>
            <a:pPr marL="339725" indent="-339725" eaLnBrk="1" hangingPunct="1">
              <a:lnSpc>
                <a:spcPct val="90000"/>
              </a:lnSpc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endParaRPr lang="en-US" sz="3000" dirty="0">
              <a:latin typeface="Calibri" charset="0"/>
              <a:ea typeface="ＭＳ Ｐゴシック" charset="0"/>
            </a:endParaRPr>
          </a:p>
          <a:p>
            <a:pPr marL="339725" indent="-339725" eaLnBrk="1" hangingPunct="1">
              <a:lnSpc>
                <a:spcPct val="90000"/>
              </a:lnSpc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3000" dirty="0">
                <a:latin typeface="Calibri" charset="0"/>
                <a:ea typeface="ＭＳ Ｐゴシック" charset="0"/>
              </a:rPr>
              <a:t>Will form a single loop and then parallelize it:</a:t>
            </a:r>
          </a:p>
          <a:p>
            <a:pPr marL="339725" indent="-339725" eaLnBrk="1" hangingPunct="1">
              <a:lnSpc>
                <a:spcPct val="90000"/>
              </a:lnSpc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endParaRPr lang="en-US" sz="3000" dirty="0">
              <a:latin typeface="Calibri" charset="0"/>
              <a:ea typeface="ＭＳ Ｐゴシック" charset="0"/>
            </a:endParaRPr>
          </a:p>
          <a:p>
            <a:pPr marL="339725" indent="-339725" eaLnBrk="1" hangingPunct="1">
              <a:lnSpc>
                <a:spcPct val="90000"/>
              </a:lnSpc>
              <a:spcBef>
                <a:spcPts val="750"/>
              </a:spcBef>
              <a:buFontTx/>
              <a:buNone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2400" b="1" dirty="0">
                <a:solidFill>
                  <a:srgbClr val="0000FF"/>
                </a:solidFill>
                <a:latin typeface="Courier" charset="0"/>
                <a:ea typeface="ＭＳ Ｐゴシック" charset="0"/>
                <a:cs typeface="Courier" charset="0"/>
              </a:rPr>
              <a:t>		!$</a:t>
            </a:r>
            <a:r>
              <a:rPr lang="en-US" sz="2400" b="1" dirty="0" err="1">
                <a:solidFill>
                  <a:srgbClr val="0000FF"/>
                </a:solidFill>
                <a:latin typeface="Courier" charset="0"/>
                <a:ea typeface="ＭＳ Ｐゴシック" charset="0"/>
                <a:cs typeface="Courier" charset="0"/>
              </a:rPr>
              <a:t>omp</a:t>
            </a:r>
            <a:r>
              <a:rPr lang="en-US" sz="2400" b="1" dirty="0">
                <a:solidFill>
                  <a:srgbClr val="0000FF"/>
                </a:solidFill>
                <a:latin typeface="Courier" charset="0"/>
                <a:ea typeface="ＭＳ Ｐゴシック" charset="0"/>
                <a:cs typeface="Courier" charset="0"/>
              </a:rPr>
              <a:t> parallel do collapse(2)</a:t>
            </a:r>
          </a:p>
          <a:p>
            <a:pPr marL="339725" indent="-339725" eaLnBrk="1" hangingPunct="1">
              <a:lnSpc>
                <a:spcPct val="90000"/>
              </a:lnSpc>
              <a:spcBef>
                <a:spcPts val="750"/>
              </a:spcBef>
              <a:buFontTx/>
              <a:buNone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2400" b="1" dirty="0">
                <a:solidFill>
                  <a:srgbClr val="0000FF"/>
                </a:solidFill>
                <a:latin typeface="Courier" charset="0"/>
                <a:ea typeface="ＭＳ Ｐゴシック" charset="0"/>
                <a:cs typeface="Courier" charset="0"/>
              </a:rPr>
              <a:t>		do </a:t>
            </a:r>
            <a:r>
              <a:rPr lang="en-US" sz="2400" b="1" dirty="0" err="1">
                <a:solidFill>
                  <a:srgbClr val="0000FF"/>
                </a:solidFill>
                <a:latin typeface="Courier" charset="0"/>
                <a:ea typeface="ＭＳ Ｐゴシック" charset="0"/>
                <a:cs typeface="Courier" charset="0"/>
              </a:rPr>
              <a:t>i</a:t>
            </a:r>
            <a:r>
              <a:rPr lang="en-US" sz="2400" b="1" dirty="0">
                <a:solidFill>
                  <a:srgbClr val="0000FF"/>
                </a:solidFill>
                <a:latin typeface="Courier" charset="0"/>
                <a:ea typeface="ＭＳ Ｐゴシック" charset="0"/>
                <a:cs typeface="Courier" charset="0"/>
              </a:rPr>
              <a:t>=1,n</a:t>
            </a:r>
          </a:p>
          <a:p>
            <a:pPr marL="339725" indent="-339725" eaLnBrk="1" hangingPunct="1">
              <a:lnSpc>
                <a:spcPct val="90000"/>
              </a:lnSpc>
              <a:spcBef>
                <a:spcPts val="750"/>
              </a:spcBef>
              <a:buFontTx/>
              <a:buNone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2400" b="1" dirty="0">
                <a:solidFill>
                  <a:srgbClr val="0000FF"/>
                </a:solidFill>
                <a:latin typeface="Courier" charset="0"/>
                <a:ea typeface="ＭＳ Ｐゴシック" charset="0"/>
                <a:cs typeface="Courier" charset="0"/>
              </a:rPr>
              <a:t>			do j=1,n</a:t>
            </a:r>
          </a:p>
          <a:p>
            <a:pPr marL="339725" indent="-339725" eaLnBrk="1" hangingPunct="1">
              <a:lnSpc>
                <a:spcPct val="90000"/>
              </a:lnSpc>
              <a:spcBef>
                <a:spcPts val="625"/>
              </a:spcBef>
              <a:buFontTx/>
              <a:buNone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2400" b="1" dirty="0">
                <a:solidFill>
                  <a:srgbClr val="0000FF"/>
                </a:solidFill>
                <a:latin typeface="Courier" charset="0"/>
                <a:ea typeface="ＭＳ Ｐゴシック" charset="0"/>
                <a:cs typeface="Courier" charset="0"/>
              </a:rPr>
              <a:t>				.....</a:t>
            </a:r>
          </a:p>
          <a:p>
            <a:pPr marL="339725" indent="-339725" eaLnBrk="1" hangingPunct="1">
              <a:lnSpc>
                <a:spcPct val="90000"/>
              </a:lnSpc>
              <a:spcBef>
                <a:spcPts val="750"/>
              </a:spcBef>
              <a:buFontTx/>
              <a:buNone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2400" b="1" dirty="0">
                <a:solidFill>
                  <a:srgbClr val="0000FF"/>
                </a:solidFill>
                <a:latin typeface="Courier" charset="0"/>
                <a:ea typeface="ＭＳ Ｐゴシック" charset="0"/>
                <a:cs typeface="Courier" charset="0"/>
              </a:rPr>
              <a:t>			end do</a:t>
            </a:r>
          </a:p>
          <a:p>
            <a:pPr marL="339725" indent="-339725" eaLnBrk="1" hangingPunct="1">
              <a:lnSpc>
                <a:spcPct val="90000"/>
              </a:lnSpc>
              <a:spcBef>
                <a:spcPts val="750"/>
              </a:spcBef>
              <a:buFontTx/>
              <a:buNone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2400" b="1" dirty="0">
                <a:solidFill>
                  <a:srgbClr val="0000FF"/>
                </a:solidFill>
                <a:latin typeface="Courier" charset="0"/>
                <a:ea typeface="ＭＳ Ｐゴシック" charset="0"/>
                <a:cs typeface="Courier" charset="0"/>
              </a:rPr>
              <a:t>		end do</a:t>
            </a:r>
          </a:p>
          <a:p>
            <a:pPr marL="339725" indent="-339725" eaLnBrk="1" hangingPunct="1">
              <a:lnSpc>
                <a:spcPct val="90000"/>
              </a:lnSpc>
              <a:spcBef>
                <a:spcPts val="750"/>
              </a:spcBef>
              <a:buFontTx/>
              <a:buNone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endParaRPr lang="en-US" sz="2400" b="1" dirty="0">
              <a:solidFill>
                <a:srgbClr val="0000FF"/>
              </a:solidFill>
              <a:latin typeface="Courier" charset="0"/>
              <a:ea typeface="ＭＳ Ｐゴシック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1661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Matrix Multiplication - </a:t>
            </a:r>
            <a:r>
              <a:rPr lang="en-US" dirty="0" smtClean="0"/>
              <a:t>Serial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8000"/>
                </a:solidFill>
              </a:rPr>
              <a:t>/</a:t>
            </a:r>
            <a:r>
              <a:rPr lang="en-US" dirty="0">
                <a:solidFill>
                  <a:srgbClr val="008000"/>
                </a:solidFill>
              </a:rPr>
              <a:t>*** Initialize matrices ***/</a:t>
            </a:r>
          </a:p>
          <a:p>
            <a:pPr marL="0" indent="0">
              <a:buNone/>
            </a:pPr>
            <a:r>
              <a:rPr lang="en-US" dirty="0" smtClean="0"/>
              <a:t>  for (</a:t>
            </a:r>
            <a:r>
              <a:rPr lang="en-US" dirty="0" err="1" smtClean="0"/>
              <a:t>i</a:t>
            </a:r>
            <a:r>
              <a:rPr lang="en-US" dirty="0" smtClean="0"/>
              <a:t>=0; </a:t>
            </a:r>
            <a:r>
              <a:rPr lang="en-US" dirty="0" err="1" smtClean="0"/>
              <a:t>i</a:t>
            </a:r>
            <a:r>
              <a:rPr lang="en-US" dirty="0" smtClean="0"/>
              <a:t>&lt;NRA; </a:t>
            </a:r>
            <a:r>
              <a:rPr lang="en-US" dirty="0" err="1" smtClean="0"/>
              <a:t>i</a:t>
            </a:r>
            <a:r>
              <a:rPr lang="en-US" dirty="0" smtClean="0"/>
              <a:t>++)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/>
              <a:t>for (j=0; j&lt;NCA; j++)</a:t>
            </a:r>
          </a:p>
          <a:p>
            <a:pPr marL="0" indent="0">
              <a:buNone/>
            </a:pPr>
            <a:r>
              <a:rPr lang="en-US" dirty="0"/>
              <a:t>      a[</a:t>
            </a:r>
            <a:r>
              <a:rPr lang="en-US" dirty="0" err="1"/>
              <a:t>i</a:t>
            </a:r>
            <a:r>
              <a:rPr lang="en-US" dirty="0"/>
              <a:t>][j]= </a:t>
            </a:r>
            <a:r>
              <a:rPr lang="en-US" dirty="0" err="1"/>
              <a:t>i+j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 smtClean="0"/>
              <a:t>[etc…also initialize b and c]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8000"/>
                </a:solidFill>
              </a:rPr>
              <a:t>/*** </a:t>
            </a:r>
            <a:r>
              <a:rPr lang="en-US" dirty="0" smtClean="0">
                <a:solidFill>
                  <a:srgbClr val="008000"/>
                </a:solidFill>
              </a:rPr>
              <a:t>Multiply matrices </a:t>
            </a:r>
            <a:r>
              <a:rPr lang="en-US" dirty="0">
                <a:solidFill>
                  <a:srgbClr val="008000"/>
                </a:solidFill>
              </a:rPr>
              <a:t>***/</a:t>
            </a:r>
          </a:p>
          <a:p>
            <a:pPr marL="0" indent="0">
              <a:buNone/>
            </a:pPr>
            <a:r>
              <a:rPr lang="en-US" dirty="0" smtClean="0"/>
              <a:t>  for 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=0; </a:t>
            </a:r>
            <a:r>
              <a:rPr lang="en-US" dirty="0" err="1"/>
              <a:t>i</a:t>
            </a:r>
            <a:r>
              <a:rPr lang="en-US" dirty="0"/>
              <a:t>&lt;NRA; </a:t>
            </a:r>
            <a:r>
              <a:rPr lang="en-US" dirty="0" err="1"/>
              <a:t>i</a:t>
            </a:r>
            <a:r>
              <a:rPr lang="en-US" dirty="0"/>
              <a:t>++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for(j=0; j&lt;NCB; j++)       </a:t>
            </a:r>
          </a:p>
          <a:p>
            <a:pPr marL="0" indent="0">
              <a:buNone/>
            </a:pPr>
            <a:r>
              <a:rPr lang="en-US" dirty="0" smtClean="0"/>
              <a:t>      </a:t>
            </a:r>
            <a:r>
              <a:rPr lang="en-US" dirty="0"/>
              <a:t>for (k=0; k&lt;NCA; k++)</a:t>
            </a:r>
          </a:p>
          <a:p>
            <a:pPr marL="0" indent="0">
              <a:buNone/>
            </a:pPr>
            <a:r>
              <a:rPr lang="en-US" dirty="0"/>
              <a:t>        c[</a:t>
            </a:r>
            <a:r>
              <a:rPr lang="en-US" dirty="0" err="1"/>
              <a:t>i</a:t>
            </a:r>
            <a:r>
              <a:rPr lang="en-US" dirty="0"/>
              <a:t>][j] += a[</a:t>
            </a:r>
            <a:r>
              <a:rPr lang="en-US" dirty="0" err="1"/>
              <a:t>i</a:t>
            </a:r>
            <a:r>
              <a:rPr lang="en-US" dirty="0"/>
              <a:t>][k] * b[k][j]</a:t>
            </a:r>
            <a:r>
              <a:rPr lang="en-US" dirty="0" smtClean="0"/>
              <a:t>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350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Matrix Multiplication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Parallelize </a:t>
            </a:r>
            <a:r>
              <a:rPr lang="en-US" dirty="0"/>
              <a:t>m</a:t>
            </a:r>
            <a:r>
              <a:rPr lang="en-US" dirty="0" smtClean="0"/>
              <a:t>atrix multiplication from serial: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C version: </a:t>
            </a:r>
            <a:r>
              <a:rPr lang="en-US" dirty="0" err="1" smtClean="0"/>
              <a:t>mm.c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Fortran version: </a:t>
            </a:r>
            <a:r>
              <a:rPr lang="en-US" dirty="0" err="1" smtClean="0"/>
              <a:t>mm.f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</a:t>
            </a:r>
            <a:r>
              <a:rPr lang="en-US" dirty="0" err="1" smtClean="0"/>
              <a:t>OpenMP</a:t>
            </a:r>
            <a:r>
              <a:rPr lang="en-US" dirty="0" smtClean="0"/>
              <a:t> to parallelize loops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Determine public / private variables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Decide how to schedule loops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3371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Matrix Multiplication - </a:t>
            </a:r>
            <a:r>
              <a:rPr lang="en-US" dirty="0" err="1" smtClean="0"/>
              <a:t>OpenMP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8000"/>
                </a:solidFill>
              </a:rPr>
              <a:t>/*** Spawn a parallel region explicitly scoping all variables ***/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953735"/>
                </a:solidFill>
              </a:rPr>
              <a:t>#</a:t>
            </a:r>
            <a:r>
              <a:rPr lang="en-US" dirty="0">
                <a:solidFill>
                  <a:srgbClr val="953735"/>
                </a:solidFill>
              </a:rPr>
              <a:t>pragma </a:t>
            </a:r>
            <a:r>
              <a:rPr lang="en-US" dirty="0" err="1">
                <a:solidFill>
                  <a:srgbClr val="953735"/>
                </a:solidFill>
              </a:rPr>
              <a:t>omp</a:t>
            </a:r>
            <a:r>
              <a:rPr lang="en-US" dirty="0">
                <a:solidFill>
                  <a:srgbClr val="953735"/>
                </a:solidFill>
              </a:rPr>
              <a:t> parallel shared(</a:t>
            </a:r>
            <a:r>
              <a:rPr lang="en-US" dirty="0" err="1">
                <a:solidFill>
                  <a:srgbClr val="953735"/>
                </a:solidFill>
              </a:rPr>
              <a:t>a,b,c,nthreads,chunk</a:t>
            </a:r>
            <a:r>
              <a:rPr lang="en-US" dirty="0">
                <a:solidFill>
                  <a:srgbClr val="953735"/>
                </a:solidFill>
              </a:rPr>
              <a:t>) private(</a:t>
            </a:r>
            <a:r>
              <a:rPr lang="en-US" dirty="0" err="1">
                <a:solidFill>
                  <a:srgbClr val="953735"/>
                </a:solidFill>
              </a:rPr>
              <a:t>tid,i,j,k</a:t>
            </a:r>
            <a:r>
              <a:rPr lang="en-US" dirty="0">
                <a:solidFill>
                  <a:srgbClr val="953735"/>
                </a:solidFill>
              </a:rPr>
              <a:t>)</a:t>
            </a:r>
          </a:p>
          <a:p>
            <a:pPr marL="0" indent="0">
              <a:buNone/>
            </a:pPr>
            <a:r>
              <a:rPr lang="en-US" dirty="0"/>
              <a:t>  {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err="1"/>
              <a:t>tid</a:t>
            </a:r>
            <a:r>
              <a:rPr lang="en-US" dirty="0"/>
              <a:t> = </a:t>
            </a:r>
            <a:r>
              <a:rPr lang="en-US" dirty="0" err="1"/>
              <a:t>omp_get_thread_num</a:t>
            </a:r>
            <a:r>
              <a:rPr lang="en-US" dirty="0"/>
              <a:t>();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>
                <a:solidFill>
                  <a:srgbClr val="008000"/>
                </a:solidFill>
              </a:rPr>
              <a:t> /*** Initialize matrices ***/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#pragma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omp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for schedule (static, chunk) </a:t>
            </a:r>
          </a:p>
          <a:p>
            <a:pPr marL="0" indent="0">
              <a:buNone/>
            </a:pPr>
            <a:r>
              <a:rPr lang="en-US" dirty="0"/>
              <a:t>  for (</a:t>
            </a:r>
            <a:r>
              <a:rPr lang="en-US" dirty="0" err="1"/>
              <a:t>i</a:t>
            </a:r>
            <a:r>
              <a:rPr lang="en-US" dirty="0"/>
              <a:t>=0; </a:t>
            </a:r>
            <a:r>
              <a:rPr lang="en-US" dirty="0" err="1"/>
              <a:t>i</a:t>
            </a:r>
            <a:r>
              <a:rPr lang="en-US" dirty="0"/>
              <a:t>&lt;NRA; </a:t>
            </a:r>
            <a:r>
              <a:rPr lang="en-US" dirty="0" err="1"/>
              <a:t>i</a:t>
            </a:r>
            <a:r>
              <a:rPr lang="en-US" dirty="0"/>
              <a:t>++)</a:t>
            </a:r>
          </a:p>
          <a:p>
            <a:pPr marL="0" indent="0">
              <a:buNone/>
            </a:pPr>
            <a:r>
              <a:rPr lang="en-US" dirty="0"/>
              <a:t>    for (j=0; j&lt;NCA; j++)</a:t>
            </a:r>
          </a:p>
          <a:p>
            <a:pPr marL="0" indent="0">
              <a:buNone/>
            </a:pPr>
            <a:r>
              <a:rPr lang="en-US" dirty="0"/>
              <a:t>      a[</a:t>
            </a:r>
            <a:r>
              <a:rPr lang="en-US" dirty="0" err="1"/>
              <a:t>i</a:t>
            </a:r>
            <a:r>
              <a:rPr lang="en-US" dirty="0"/>
              <a:t>][j]= </a:t>
            </a:r>
            <a:r>
              <a:rPr lang="en-US" dirty="0" err="1"/>
              <a:t>i+j</a:t>
            </a:r>
            <a:r>
              <a:rPr lang="en-US" dirty="0"/>
              <a:t>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953735"/>
                </a:solidFill>
              </a:rPr>
              <a:t>  #pragma </a:t>
            </a:r>
            <a:r>
              <a:rPr lang="en-US" dirty="0" err="1">
                <a:solidFill>
                  <a:srgbClr val="953735"/>
                </a:solidFill>
              </a:rPr>
              <a:t>omp</a:t>
            </a:r>
            <a:r>
              <a:rPr lang="en-US" dirty="0">
                <a:solidFill>
                  <a:srgbClr val="953735"/>
                </a:solidFill>
              </a:rPr>
              <a:t> for schedule (static, chunk)</a:t>
            </a:r>
          </a:p>
          <a:p>
            <a:pPr marL="0" indent="0">
              <a:buNone/>
            </a:pPr>
            <a:r>
              <a:rPr lang="en-US" dirty="0"/>
              <a:t>  for (</a:t>
            </a:r>
            <a:r>
              <a:rPr lang="en-US" dirty="0" err="1"/>
              <a:t>i</a:t>
            </a:r>
            <a:r>
              <a:rPr lang="en-US" dirty="0"/>
              <a:t>=0; </a:t>
            </a:r>
            <a:r>
              <a:rPr lang="en-US" dirty="0" err="1"/>
              <a:t>i</a:t>
            </a:r>
            <a:r>
              <a:rPr lang="en-US" dirty="0"/>
              <a:t>&lt;NRA; </a:t>
            </a:r>
            <a:r>
              <a:rPr lang="en-US" dirty="0" err="1"/>
              <a:t>i</a:t>
            </a:r>
            <a:r>
              <a:rPr lang="en-US" dirty="0"/>
              <a:t>++)   </a:t>
            </a:r>
            <a:r>
              <a:rPr lang="en-US" dirty="0" smtClean="0"/>
              <a:t>{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 err="1" smtClean="0"/>
              <a:t>printf</a:t>
            </a:r>
            <a:r>
              <a:rPr lang="en-US" dirty="0"/>
              <a:t>("Thread=%d did row=%d\n",</a:t>
            </a:r>
            <a:r>
              <a:rPr lang="en-US" dirty="0" err="1"/>
              <a:t>tid,i</a:t>
            </a:r>
            <a:r>
              <a:rPr lang="en-US" dirty="0"/>
              <a:t>)</a:t>
            </a:r>
            <a:r>
              <a:rPr lang="en-US" dirty="0" smtClean="0"/>
              <a:t>;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for(j=0; j&lt;NCB; j++)       </a:t>
            </a:r>
          </a:p>
          <a:p>
            <a:pPr marL="0" indent="0">
              <a:buNone/>
            </a:pPr>
            <a:r>
              <a:rPr lang="en-US" dirty="0"/>
              <a:t>      for (k=0; k&lt;NCA; k++)</a:t>
            </a:r>
          </a:p>
          <a:p>
            <a:pPr marL="0" indent="0">
              <a:buNone/>
            </a:pPr>
            <a:r>
              <a:rPr lang="en-US" dirty="0"/>
              <a:t>        c[</a:t>
            </a:r>
            <a:r>
              <a:rPr lang="en-US" dirty="0" err="1"/>
              <a:t>i</a:t>
            </a:r>
            <a:r>
              <a:rPr lang="en-US" dirty="0"/>
              <a:t>][j] += a[</a:t>
            </a:r>
            <a:r>
              <a:rPr lang="en-US" dirty="0" err="1"/>
              <a:t>i</a:t>
            </a:r>
            <a:r>
              <a:rPr lang="en-US" dirty="0"/>
              <a:t>][k] * b[k][j];</a:t>
            </a:r>
          </a:p>
          <a:p>
            <a:pPr marL="0" indent="0">
              <a:buNone/>
            </a:pPr>
            <a:r>
              <a:rPr lang="en-US" dirty="0"/>
              <a:t>    }</a:t>
            </a:r>
          </a:p>
          <a:p>
            <a:pPr marL="0" indent="0">
              <a:buNone/>
            </a:pPr>
            <a:r>
              <a:rPr lang="en-US" dirty="0"/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703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995383" y="2175585"/>
            <a:ext cx="1828800" cy="1828800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952165" y="2132367"/>
            <a:ext cx="1828800" cy="18288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Matrix Multiplication: Work Sharing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Partition by rows:</a:t>
            </a:r>
          </a:p>
        </p:txBody>
      </p:sp>
      <p:sp>
        <p:nvSpPr>
          <p:cNvPr id="7" name="Rectangle 6"/>
          <p:cNvSpPr/>
          <p:nvPr/>
        </p:nvSpPr>
        <p:spPr>
          <a:xfrm>
            <a:off x="1295400" y="2553173"/>
            <a:ext cx="1828800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95400" y="2055029"/>
            <a:ext cx="1828800" cy="4572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27144" y="2095973"/>
            <a:ext cx="1828800" cy="1828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86200" y="2055029"/>
            <a:ext cx="1828800" cy="18288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95400" y="3046767"/>
            <a:ext cx="1828800" cy="42080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87439" y="3503967"/>
            <a:ext cx="1828800" cy="42080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637361" y="2553173"/>
            <a:ext cx="1828800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637361" y="2055029"/>
            <a:ext cx="1828800" cy="4572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637361" y="3046767"/>
            <a:ext cx="1828800" cy="42080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629400" y="3503967"/>
            <a:ext cx="1828800" cy="42080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019800" y="2828403"/>
                <a:ext cx="4219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2828403"/>
                <a:ext cx="42191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276600" y="2828403"/>
                <a:ext cx="360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2828403"/>
                <a:ext cx="360996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654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7" grpId="0" animBg="1"/>
      <p:bldP spid="5" grpId="0" animBg="1"/>
      <p:bldP spid="8" grpId="0" animBg="1"/>
      <p:bldP spid="4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1"/>
          <p:cNvSpPr txBox="1">
            <a:spLocks noChangeArrowheads="1"/>
          </p:cNvSpPr>
          <p:nvPr/>
        </p:nvSpPr>
        <p:spPr bwMode="auto">
          <a:xfrm>
            <a:off x="2667000" y="6248400"/>
            <a:ext cx="3870325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ts val="875"/>
              </a:spcBef>
            </a:pPr>
            <a:fld id="{CBDB5150-1BFC-4AE2-A62D-E58E313B3F83}" type="slidenum">
              <a:rPr lang="en-US" sz="1400">
                <a:solidFill>
                  <a:srgbClr val="000000"/>
                </a:solidFill>
              </a:rPr>
              <a:pPr algn="ctr" eaLnBrk="1" hangingPunct="1">
                <a:spcBef>
                  <a:spcPts val="875"/>
                </a:spcBef>
              </a:pPr>
              <a:t>46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6861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Reduction Clause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Thread-safe way to combine private copies of a variable into a single result</a:t>
            </a:r>
          </a:p>
          <a:p>
            <a:r>
              <a:rPr lang="en-US" dirty="0" smtClean="0"/>
              <a:t>Variable that accumulates the result is the “reduction variable”</a:t>
            </a:r>
          </a:p>
          <a:p>
            <a:r>
              <a:rPr lang="en-US" dirty="0"/>
              <a:t>After loop execution, master thread collects private values of each thread and finishes the (global) reduction</a:t>
            </a:r>
          </a:p>
          <a:p>
            <a:r>
              <a:rPr lang="en-US" dirty="0" smtClean="0"/>
              <a:t>Reduction operators and variables must be declared</a:t>
            </a:r>
          </a:p>
        </p:txBody>
      </p:sp>
    </p:spTree>
    <p:extLst>
      <p:ext uri="{BB962C8B-B14F-4D97-AF65-F5344CB8AC3E}">
        <p14:creationId xmlns:p14="http://schemas.microsoft.com/office/powerpoint/2010/main" val="284176616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Reduction Example: Vector Norm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2" t="41071" r="55044" b="27976"/>
          <a:stretch/>
        </p:blipFill>
        <p:spPr bwMode="auto">
          <a:xfrm>
            <a:off x="457200" y="1429780"/>
            <a:ext cx="8229600" cy="3668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3021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SYNCHRONIZATION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655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latin typeface="Arial" charset="0"/>
                <a:ea typeface="ＭＳ Ｐゴシック" charset="-128"/>
              </a:rPr>
              <a:t>Nowait</a:t>
            </a:r>
            <a:r>
              <a:rPr lang="en-US" dirty="0" smtClean="0">
                <a:latin typeface="Arial" charset="0"/>
                <a:ea typeface="ＭＳ Ｐゴシック" charset="-128"/>
              </a:rPr>
              <a:t> Clause</a:t>
            </a:r>
          </a:p>
        </p:txBody>
      </p:sp>
      <p:sp>
        <p:nvSpPr>
          <p:cNvPr id="70659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801075"/>
            <a:ext cx="3463636" cy="3604627"/>
          </a:xfrm>
        </p:spPr>
        <p:txBody>
          <a:bodyPr>
            <a:noAutofit/>
          </a:bodyPr>
          <a:lstStyle/>
          <a:p>
            <a:pPr marL="228600" indent="-2286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When a work-sharing region is exited, a barrier is implied - all threads must reach the barrier before any can proceed.</a:t>
            </a:r>
          </a:p>
          <a:p>
            <a:pPr marL="228600" indent="-2286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By using the NOWAIT clause at the end of each loop inside the parallel region, an unnecessary synchronization of threads can be avoided.</a:t>
            </a:r>
          </a:p>
        </p:txBody>
      </p:sp>
      <p:sp>
        <p:nvSpPr>
          <p:cNvPr id="70660" name="Content Placeholder 6"/>
          <p:cNvSpPr>
            <a:spLocks noGrp="1"/>
          </p:cNvSpPr>
          <p:nvPr>
            <p:ph sz="half" idx="2"/>
          </p:nvPr>
        </p:nvSpPr>
        <p:spPr>
          <a:xfrm>
            <a:off x="4197935" y="1801075"/>
            <a:ext cx="4475013" cy="3604627"/>
          </a:xfrm>
          <a:ln w="28575">
            <a:solidFill>
              <a:schemeClr val="accent1"/>
            </a:solidFill>
          </a:ln>
        </p:spPr>
        <p:txBody>
          <a:bodyPr anchor="ctr"/>
          <a:lstStyle/>
          <a:p>
            <a:pPr eaLnBrk="1" hangingPunct="1">
              <a:lnSpc>
                <a:spcPct val="7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 smtClean="0">
                <a:solidFill>
                  <a:srgbClr val="800000"/>
                </a:solidFill>
                <a:latin typeface="Courier New" charset="0"/>
                <a:ea typeface="ＭＳ Ｐゴシック" charset="-128"/>
              </a:rPr>
              <a:t>!$OMP PARALLEL</a:t>
            </a:r>
          </a:p>
          <a:p>
            <a:pPr eaLnBrk="1" hangingPunct="1">
              <a:lnSpc>
                <a:spcPct val="7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 smtClean="0">
                <a:solidFill>
                  <a:srgbClr val="800000"/>
                </a:solidFill>
                <a:latin typeface="Courier New" charset="0"/>
                <a:ea typeface="ＭＳ Ｐゴシック" charset="-128"/>
              </a:rPr>
              <a:t>!$OMP DO</a:t>
            </a:r>
          </a:p>
          <a:p>
            <a:pPr eaLnBrk="1" hangingPunct="1">
              <a:lnSpc>
                <a:spcPct val="7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 smtClean="0">
                <a:solidFill>
                  <a:srgbClr val="0000FF"/>
                </a:solidFill>
                <a:latin typeface="Courier New" charset="0"/>
                <a:ea typeface="ＭＳ Ｐゴシック" charset="-128"/>
              </a:rPr>
              <a:t>      do </a:t>
            </a:r>
            <a:r>
              <a:rPr lang="en-US" sz="2000" b="1" dirty="0" err="1" smtClean="0">
                <a:solidFill>
                  <a:srgbClr val="0000FF"/>
                </a:solidFill>
                <a:latin typeface="Courier New" charset="0"/>
                <a:ea typeface="ＭＳ Ｐゴシック" charset="-128"/>
              </a:rPr>
              <a:t>i</a:t>
            </a:r>
            <a:r>
              <a:rPr lang="en-US" sz="2000" b="1" dirty="0" smtClean="0">
                <a:solidFill>
                  <a:srgbClr val="0000FF"/>
                </a:solidFill>
                <a:latin typeface="Courier New" charset="0"/>
                <a:ea typeface="ＭＳ Ｐゴシック" charset="-128"/>
              </a:rPr>
              <a:t>=1,n</a:t>
            </a:r>
          </a:p>
          <a:p>
            <a:pPr eaLnBrk="1" hangingPunct="1">
              <a:lnSpc>
                <a:spcPct val="7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 smtClean="0">
                <a:solidFill>
                  <a:srgbClr val="0000FF"/>
                </a:solidFill>
                <a:latin typeface="Courier New" charset="0"/>
                <a:ea typeface="ＭＳ Ｐゴシック" charset="-128"/>
              </a:rPr>
              <a:t>         work(</a:t>
            </a:r>
            <a:r>
              <a:rPr lang="en-US" sz="2000" b="1" dirty="0" err="1" smtClean="0">
                <a:solidFill>
                  <a:srgbClr val="0000FF"/>
                </a:solidFill>
                <a:latin typeface="Courier New" charset="0"/>
                <a:ea typeface="ＭＳ Ｐゴシック" charset="-128"/>
              </a:rPr>
              <a:t>i</a:t>
            </a:r>
            <a:r>
              <a:rPr lang="en-US" sz="2000" b="1" dirty="0" smtClean="0">
                <a:solidFill>
                  <a:srgbClr val="0000FF"/>
                </a:solidFill>
                <a:latin typeface="Courier New" charset="0"/>
                <a:ea typeface="ＭＳ Ｐゴシック" charset="-128"/>
              </a:rPr>
              <a:t>)</a:t>
            </a:r>
          </a:p>
          <a:p>
            <a:pPr eaLnBrk="1" hangingPunct="1">
              <a:lnSpc>
                <a:spcPct val="7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 smtClean="0">
                <a:solidFill>
                  <a:srgbClr val="0000FF"/>
                </a:solidFill>
                <a:latin typeface="Courier New" charset="0"/>
                <a:ea typeface="ＭＳ Ｐゴシック" charset="-128"/>
              </a:rPr>
              <a:t>      </a:t>
            </a:r>
            <a:r>
              <a:rPr lang="en-US" sz="2000" b="1" dirty="0" err="1" smtClean="0">
                <a:solidFill>
                  <a:srgbClr val="0000FF"/>
                </a:solidFill>
                <a:latin typeface="Courier New" charset="0"/>
                <a:ea typeface="ＭＳ Ｐゴシック" charset="-128"/>
              </a:rPr>
              <a:t>enddo</a:t>
            </a:r>
            <a:endParaRPr lang="en-US" sz="2000" b="1" dirty="0" smtClean="0">
              <a:solidFill>
                <a:srgbClr val="0000FF"/>
              </a:solidFill>
              <a:latin typeface="Courier New" charset="0"/>
              <a:ea typeface="ＭＳ Ｐゴシック" charset="-128"/>
            </a:endParaRPr>
          </a:p>
          <a:p>
            <a:pPr eaLnBrk="1" hangingPunct="1">
              <a:lnSpc>
                <a:spcPct val="7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 smtClean="0">
                <a:solidFill>
                  <a:srgbClr val="800000"/>
                </a:solidFill>
                <a:latin typeface="Courier New" charset="0"/>
                <a:ea typeface="ＭＳ Ｐゴシック" charset="-128"/>
              </a:rPr>
              <a:t>!$OMP END DO </a:t>
            </a:r>
            <a:r>
              <a:rPr lang="en-US" sz="2000" b="1" dirty="0">
                <a:solidFill>
                  <a:srgbClr val="800000"/>
                </a:solidFill>
                <a:latin typeface="Courier New" charset="0"/>
                <a:ea typeface="ＭＳ Ｐゴシック" charset="-128"/>
              </a:rPr>
              <a:t>NOWAIT</a:t>
            </a:r>
          </a:p>
          <a:p>
            <a:pPr eaLnBrk="1" hangingPunct="1">
              <a:lnSpc>
                <a:spcPct val="7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 smtClean="0">
                <a:solidFill>
                  <a:srgbClr val="800000"/>
                </a:solidFill>
                <a:latin typeface="Courier New" charset="0"/>
                <a:ea typeface="ＭＳ Ｐゴシック" charset="-128"/>
              </a:rPr>
              <a:t>!$OMP DO schedule(</a:t>
            </a:r>
            <a:r>
              <a:rPr lang="en-US" sz="2000" b="1" dirty="0" err="1" smtClean="0">
                <a:solidFill>
                  <a:srgbClr val="800000"/>
                </a:solidFill>
                <a:latin typeface="Courier New" charset="0"/>
                <a:ea typeface="ＭＳ Ｐゴシック" charset="-128"/>
              </a:rPr>
              <a:t>dynamic,M</a:t>
            </a:r>
            <a:r>
              <a:rPr lang="en-US" sz="2000" b="1" dirty="0" smtClean="0">
                <a:solidFill>
                  <a:srgbClr val="800000"/>
                </a:solidFill>
                <a:latin typeface="Courier New" charset="0"/>
                <a:ea typeface="ＭＳ Ｐゴシック" charset="-128"/>
              </a:rPr>
              <a:t>)</a:t>
            </a:r>
          </a:p>
          <a:p>
            <a:pPr eaLnBrk="1" hangingPunct="1">
              <a:lnSpc>
                <a:spcPct val="7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 smtClean="0">
                <a:solidFill>
                  <a:srgbClr val="0000FF"/>
                </a:solidFill>
                <a:latin typeface="Courier New" charset="0"/>
                <a:ea typeface="ＭＳ Ｐゴシック" charset="-128"/>
              </a:rPr>
              <a:t>      do </a:t>
            </a:r>
            <a:r>
              <a:rPr lang="en-US" sz="2000" b="1" dirty="0" err="1" smtClean="0">
                <a:solidFill>
                  <a:srgbClr val="0000FF"/>
                </a:solidFill>
                <a:latin typeface="Courier New" charset="0"/>
                <a:ea typeface="ＭＳ Ｐゴシック" charset="-128"/>
              </a:rPr>
              <a:t>i</a:t>
            </a:r>
            <a:r>
              <a:rPr lang="en-US" sz="2000" b="1" dirty="0" smtClean="0">
                <a:solidFill>
                  <a:srgbClr val="0000FF"/>
                </a:solidFill>
                <a:latin typeface="Courier New" charset="0"/>
                <a:ea typeface="ＭＳ Ｐゴシック" charset="-128"/>
              </a:rPr>
              <a:t>=1,m</a:t>
            </a:r>
          </a:p>
          <a:p>
            <a:pPr eaLnBrk="1" hangingPunct="1">
              <a:lnSpc>
                <a:spcPct val="7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 smtClean="0">
                <a:solidFill>
                  <a:srgbClr val="0000FF"/>
                </a:solidFill>
                <a:latin typeface="Courier New" charset="0"/>
                <a:ea typeface="ＭＳ Ｐゴシック" charset="-128"/>
              </a:rPr>
              <a:t>         x(</a:t>
            </a:r>
            <a:r>
              <a:rPr lang="en-US" sz="2000" b="1" dirty="0" err="1" smtClean="0">
                <a:solidFill>
                  <a:srgbClr val="0000FF"/>
                </a:solidFill>
                <a:latin typeface="Courier New" charset="0"/>
                <a:ea typeface="ＭＳ Ｐゴシック" charset="-128"/>
              </a:rPr>
              <a:t>i</a:t>
            </a:r>
            <a:r>
              <a:rPr lang="en-US" sz="2000" b="1" dirty="0" smtClean="0">
                <a:solidFill>
                  <a:srgbClr val="0000FF"/>
                </a:solidFill>
                <a:latin typeface="Courier New" charset="0"/>
                <a:ea typeface="ＭＳ Ｐゴシック" charset="-128"/>
              </a:rPr>
              <a:t>)=y(</a:t>
            </a:r>
            <a:r>
              <a:rPr lang="en-US" sz="2000" b="1" dirty="0" err="1" smtClean="0">
                <a:solidFill>
                  <a:srgbClr val="0000FF"/>
                </a:solidFill>
                <a:latin typeface="Courier New" charset="0"/>
                <a:ea typeface="ＭＳ Ｐゴシック" charset="-128"/>
              </a:rPr>
              <a:t>i</a:t>
            </a:r>
            <a:r>
              <a:rPr lang="en-US" sz="2000" b="1" dirty="0" smtClean="0">
                <a:solidFill>
                  <a:srgbClr val="0000FF"/>
                </a:solidFill>
                <a:latin typeface="Courier New" charset="0"/>
                <a:ea typeface="ＭＳ Ｐゴシック" charset="-128"/>
              </a:rPr>
              <a:t>)+z(</a:t>
            </a:r>
            <a:r>
              <a:rPr lang="en-US" sz="2000" b="1" dirty="0" err="1" smtClean="0">
                <a:solidFill>
                  <a:srgbClr val="0000FF"/>
                </a:solidFill>
                <a:latin typeface="Courier New" charset="0"/>
                <a:ea typeface="ＭＳ Ｐゴシック" charset="-128"/>
              </a:rPr>
              <a:t>i</a:t>
            </a:r>
            <a:r>
              <a:rPr lang="en-US" sz="2000" b="1" dirty="0" smtClean="0">
                <a:solidFill>
                  <a:srgbClr val="0000FF"/>
                </a:solidFill>
                <a:latin typeface="Courier New" charset="0"/>
                <a:ea typeface="ＭＳ Ｐゴシック" charset="-128"/>
              </a:rPr>
              <a:t>)</a:t>
            </a:r>
          </a:p>
          <a:p>
            <a:pPr eaLnBrk="1" hangingPunct="1">
              <a:lnSpc>
                <a:spcPct val="7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 smtClean="0">
                <a:solidFill>
                  <a:srgbClr val="0000FF"/>
                </a:solidFill>
                <a:latin typeface="Courier New" charset="0"/>
                <a:ea typeface="ＭＳ Ｐゴシック" charset="-128"/>
              </a:rPr>
              <a:t>      </a:t>
            </a:r>
            <a:r>
              <a:rPr lang="en-US" sz="2000" b="1" dirty="0" err="1" smtClean="0">
                <a:solidFill>
                  <a:srgbClr val="0000FF"/>
                </a:solidFill>
                <a:latin typeface="Courier New" charset="0"/>
                <a:ea typeface="ＭＳ Ｐゴシック" charset="-128"/>
              </a:rPr>
              <a:t>enddo</a:t>
            </a:r>
            <a:endParaRPr lang="en-US" sz="2000" b="1" dirty="0" smtClean="0">
              <a:solidFill>
                <a:srgbClr val="0000FF"/>
              </a:solidFill>
              <a:latin typeface="Courier New" charset="0"/>
              <a:ea typeface="ＭＳ Ｐゴシック" charset="-128"/>
            </a:endParaRPr>
          </a:p>
          <a:p>
            <a:pPr eaLnBrk="1" hangingPunct="1">
              <a:lnSpc>
                <a:spcPct val="7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 smtClean="0">
                <a:solidFill>
                  <a:srgbClr val="800000"/>
                </a:solidFill>
                <a:latin typeface="Courier New" charset="0"/>
                <a:ea typeface="ＭＳ Ｐゴシック" charset="-128"/>
              </a:rPr>
              <a:t>!$OMP END DO</a:t>
            </a:r>
          </a:p>
          <a:p>
            <a:pPr eaLnBrk="1" hangingPunct="1">
              <a:lnSpc>
                <a:spcPct val="7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 smtClean="0">
                <a:solidFill>
                  <a:srgbClr val="800000"/>
                </a:solidFill>
                <a:latin typeface="Courier New" charset="0"/>
                <a:ea typeface="ＭＳ Ｐゴシック" charset="-128"/>
              </a:rPr>
              <a:t>!$OMP END PARALLEL</a:t>
            </a:r>
          </a:p>
        </p:txBody>
      </p:sp>
    </p:spTree>
    <p:extLst>
      <p:ext uri="{BB962C8B-B14F-4D97-AF65-F5344CB8AC3E}">
        <p14:creationId xmlns:p14="http://schemas.microsoft.com/office/powerpoint/2010/main" val="3801242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OpenMP?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API for parallel programming on shared memory systems</a:t>
            </a:r>
          </a:p>
          <a:p>
            <a:pPr lvl="1"/>
            <a:r>
              <a:rPr lang="en-US" dirty="0" smtClean="0"/>
              <a:t>Parallel “threads”</a:t>
            </a:r>
          </a:p>
          <a:p>
            <a:r>
              <a:rPr lang="en-US" dirty="0"/>
              <a:t>Implemented through the use of:</a:t>
            </a:r>
          </a:p>
          <a:p>
            <a:pPr lvl="1"/>
            <a:r>
              <a:rPr lang="en-US" dirty="0"/>
              <a:t>Compiler Directives</a:t>
            </a:r>
          </a:p>
          <a:p>
            <a:pPr lvl="1"/>
            <a:r>
              <a:rPr lang="en-US" dirty="0"/>
              <a:t>Runtime Library</a:t>
            </a:r>
          </a:p>
          <a:p>
            <a:pPr lvl="1"/>
            <a:r>
              <a:rPr lang="en-US" dirty="0"/>
              <a:t>Environment Variables</a:t>
            </a:r>
          </a:p>
          <a:p>
            <a:r>
              <a:rPr lang="en-US" dirty="0" smtClean="0"/>
              <a:t>Supported in C, C++, and Fortran</a:t>
            </a:r>
          </a:p>
          <a:p>
            <a:r>
              <a:rPr lang="en-US" dirty="0" smtClean="0"/>
              <a:t>Maintained by </a:t>
            </a:r>
            <a:r>
              <a:rPr lang="en-US" dirty="0" err="1" smtClean="0"/>
              <a:t>OpenMP</a:t>
            </a:r>
            <a:r>
              <a:rPr lang="en-US" dirty="0"/>
              <a:t> Architecture Review </a:t>
            </a:r>
            <a:r>
              <a:rPr lang="en-US" dirty="0" smtClean="0"/>
              <a:t>Board (</a:t>
            </a:r>
            <a:r>
              <a:rPr lang="en-US" dirty="0" smtClean="0">
                <a:hlinkClick r:id="rId3"/>
              </a:rPr>
              <a:t>http://www.openmp.org/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9139011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7994" y="1417638"/>
            <a:ext cx="7725077" cy="4379431"/>
          </a:xfrm>
        </p:spPr>
        <p:txBody>
          <a:bodyPr/>
          <a:lstStyle/>
          <a:p>
            <a:r>
              <a:rPr lang="en-US" dirty="0" smtClean="0"/>
              <a:t>Create a barrier to synchronize threads 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Barrier is implied at the end of a parallel region</a:t>
            </a:r>
            <a:endParaRPr lang="en-US" dirty="0"/>
          </a:p>
        </p:txBody>
      </p:sp>
      <p:sp>
        <p:nvSpPr>
          <p:cNvPr id="5" name="Content Placeholder 6"/>
          <p:cNvSpPr txBox="1">
            <a:spLocks/>
          </p:cNvSpPr>
          <p:nvPr/>
        </p:nvSpPr>
        <p:spPr>
          <a:xfrm>
            <a:off x="1013625" y="2698155"/>
            <a:ext cx="6802281" cy="1769669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 smtClean="0">
                <a:solidFill>
                  <a:srgbClr val="800000"/>
                </a:solidFill>
                <a:latin typeface="Courier New" charset="0"/>
                <a:ea typeface="ＭＳ Ｐゴシック" charset="-128"/>
              </a:rPr>
              <a:t>#pragma </a:t>
            </a:r>
            <a:r>
              <a:rPr lang="en-US" sz="2000" b="1" dirty="0" err="1" smtClean="0">
                <a:solidFill>
                  <a:srgbClr val="800000"/>
                </a:solidFill>
                <a:latin typeface="Courier New" charset="0"/>
                <a:ea typeface="ＭＳ Ｐゴシック" charset="-128"/>
              </a:rPr>
              <a:t>omp</a:t>
            </a:r>
            <a:r>
              <a:rPr lang="en-US" sz="2000" b="1" dirty="0" smtClean="0">
                <a:solidFill>
                  <a:srgbClr val="800000"/>
                </a:solidFill>
                <a:latin typeface="Courier New" charset="0"/>
                <a:ea typeface="ＭＳ Ｐゴシック" charset="-128"/>
              </a:rPr>
              <a:t> parallel</a:t>
            </a:r>
          </a:p>
          <a:p>
            <a:pPr>
              <a:lnSpc>
                <a:spcPct val="7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 smtClean="0">
                <a:solidFill>
                  <a:srgbClr val="800000"/>
                </a:solidFill>
                <a:latin typeface="Courier New" charset="0"/>
                <a:ea typeface="ＭＳ Ｐゴシック" charset="-128"/>
              </a:rPr>
              <a:t>{</a:t>
            </a:r>
          </a:p>
          <a:p>
            <a:pPr>
              <a:lnSpc>
                <a:spcPct val="7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 smtClean="0">
                <a:solidFill>
                  <a:srgbClr val="800000"/>
                </a:solidFill>
                <a:latin typeface="Courier New" charset="0"/>
                <a:ea typeface="ＭＳ Ｐゴシック" charset="-128"/>
              </a:rPr>
              <a:t>	</a:t>
            </a:r>
            <a:r>
              <a:rPr lang="en-US" sz="2000" b="1" dirty="0">
                <a:solidFill>
                  <a:srgbClr val="800000"/>
                </a:solidFill>
                <a:latin typeface="Courier New" charset="0"/>
                <a:ea typeface="ＭＳ Ｐゴシック" charset="-128"/>
              </a:rPr>
              <a:t>	 </a:t>
            </a:r>
            <a:r>
              <a:rPr lang="en-US" sz="2000" b="1" dirty="0" smtClean="0">
                <a:solidFill>
                  <a:srgbClr val="0000FF"/>
                </a:solidFill>
                <a:latin typeface="Courier New" charset="0"/>
                <a:ea typeface="ＭＳ Ｐゴシック" charset="-128"/>
              </a:rPr>
              <a:t>// all threads do </a:t>
            </a:r>
            <a:r>
              <a:rPr lang="en-US" sz="2000" b="1" dirty="0">
                <a:solidFill>
                  <a:srgbClr val="0000FF"/>
                </a:solidFill>
                <a:latin typeface="Courier New" charset="0"/>
                <a:ea typeface="ＭＳ Ｐゴシック" charset="-128"/>
              </a:rPr>
              <a:t>some </a:t>
            </a:r>
            <a:r>
              <a:rPr lang="en-US" sz="2000" b="1" dirty="0" smtClean="0">
                <a:solidFill>
                  <a:srgbClr val="0000FF"/>
                </a:solidFill>
                <a:latin typeface="Courier New" charset="0"/>
                <a:ea typeface="ＭＳ Ｐゴシック" charset="-128"/>
              </a:rPr>
              <a:t>work</a:t>
            </a:r>
          </a:p>
          <a:p>
            <a:pPr>
              <a:lnSpc>
                <a:spcPct val="70000"/>
              </a:lnSpc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>
                <a:solidFill>
                  <a:srgbClr val="800000"/>
                </a:solidFill>
                <a:latin typeface="Courier New" charset="0"/>
                <a:ea typeface="ＭＳ Ｐゴシック" charset="-128"/>
              </a:rPr>
              <a:t>#pragma </a:t>
            </a:r>
            <a:r>
              <a:rPr lang="en-US" sz="2000" b="1" dirty="0" err="1">
                <a:solidFill>
                  <a:srgbClr val="800000"/>
                </a:solidFill>
                <a:latin typeface="Courier New" charset="0"/>
                <a:ea typeface="ＭＳ Ｐゴシック" charset="-128"/>
              </a:rPr>
              <a:t>omp</a:t>
            </a:r>
            <a:r>
              <a:rPr lang="en-US" sz="2000" b="1" dirty="0">
                <a:solidFill>
                  <a:srgbClr val="800000"/>
                </a:solidFill>
                <a:latin typeface="Courier New" charset="0"/>
                <a:ea typeface="ＭＳ Ｐゴシック" charset="-128"/>
              </a:rPr>
              <a:t> </a:t>
            </a:r>
            <a:r>
              <a:rPr lang="en-US" sz="2000" b="1" dirty="0" smtClean="0">
                <a:solidFill>
                  <a:srgbClr val="800000"/>
                </a:solidFill>
                <a:latin typeface="Courier New" charset="0"/>
                <a:ea typeface="ＭＳ Ｐゴシック" charset="-128"/>
              </a:rPr>
              <a:t>barrier</a:t>
            </a:r>
            <a:endParaRPr lang="en-US" sz="2000" b="1" dirty="0" smtClean="0">
              <a:solidFill>
                <a:srgbClr val="0000FF"/>
              </a:solidFill>
              <a:latin typeface="Courier New" charset="0"/>
              <a:ea typeface="ＭＳ Ｐゴシック" charset="-128"/>
            </a:endParaRPr>
          </a:p>
          <a:p>
            <a:pPr>
              <a:lnSpc>
                <a:spcPct val="7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>
                <a:solidFill>
                  <a:srgbClr val="0000FF"/>
                </a:solidFill>
                <a:latin typeface="Courier New" charset="0"/>
                <a:ea typeface="ＭＳ Ｐゴシック" charset="-128"/>
              </a:rPr>
              <a:t>	</a:t>
            </a:r>
            <a:r>
              <a:rPr lang="en-US" sz="2000" b="1" dirty="0" smtClean="0">
                <a:solidFill>
                  <a:srgbClr val="0000FF"/>
                </a:solidFill>
                <a:latin typeface="Courier New" charset="0"/>
                <a:ea typeface="ＭＳ Ｐゴシック" charset="-128"/>
              </a:rPr>
              <a:t>	 // all threads do more work</a:t>
            </a:r>
            <a:endParaRPr lang="en-US" sz="2000" b="1" dirty="0">
              <a:solidFill>
                <a:srgbClr val="800000"/>
              </a:solidFill>
              <a:latin typeface="Courier New" charset="0"/>
              <a:ea typeface="ＭＳ Ｐゴシック" charset="-128"/>
            </a:endParaRPr>
          </a:p>
          <a:p>
            <a:pPr>
              <a:lnSpc>
                <a:spcPct val="7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 smtClean="0">
                <a:solidFill>
                  <a:srgbClr val="800000"/>
                </a:solidFill>
                <a:latin typeface="Courier New" charset="0"/>
                <a:ea typeface="ＭＳ Ｐゴシック" charset="-128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5606763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>
                <a:latin typeface="Arial" charset="0"/>
                <a:ea typeface="ＭＳ Ｐゴシック" charset="-128"/>
              </a:rPr>
              <a:t>Mutual Exclusion: Critical/Atomic Directives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33053"/>
            <a:ext cx="8229600" cy="1073727"/>
          </a:xfrm>
        </p:spPr>
        <p:txBody>
          <a:bodyPr>
            <a:noAutofit/>
          </a:bodyPr>
          <a:lstStyle/>
          <a:p>
            <a:pPr marL="228600" indent="-228600">
              <a:spcAft>
                <a:spcPts val="60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 smtClean="0">
                <a:solidFill>
                  <a:srgbClr val="800000"/>
                </a:solidFill>
                <a:ea typeface="ＭＳ Ｐゴシック" charset="-128"/>
              </a:rPr>
              <a:t>ATOMIC</a:t>
            </a:r>
            <a:r>
              <a:rPr lang="en-US" sz="2400" dirty="0" smtClean="0">
                <a:solidFill>
                  <a:srgbClr val="000000"/>
                </a:solidFill>
                <a:ea typeface="ＭＳ Ｐゴシック" charset="-128"/>
              </a:rPr>
              <a:t> For a single command (e.g. incrementing a variable)</a:t>
            </a:r>
            <a:endParaRPr lang="en-US" sz="2400" dirty="0">
              <a:solidFill>
                <a:srgbClr val="000000"/>
              </a:solidFill>
              <a:ea typeface="ＭＳ Ｐゴシック" charset="-128"/>
            </a:endParaRPr>
          </a:p>
          <a:p>
            <a:pPr marL="228600" indent="-228600">
              <a:spcAft>
                <a:spcPts val="60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>
                <a:solidFill>
                  <a:srgbClr val="800000"/>
                </a:solidFill>
                <a:ea typeface="ＭＳ Ｐゴシック" charset="-128"/>
              </a:rPr>
              <a:t>CRITICAL </a:t>
            </a:r>
            <a:r>
              <a:rPr lang="en-US" sz="2400" dirty="0">
                <a:solidFill>
                  <a:srgbClr val="000000"/>
                </a:solidFill>
                <a:ea typeface="ＭＳ Ｐゴシック" charset="-128"/>
              </a:rPr>
              <a:t>Directive</a:t>
            </a:r>
            <a:r>
              <a:rPr lang="en-US" sz="2400" dirty="0" smtClean="0">
                <a:solidFill>
                  <a:srgbClr val="000000"/>
                </a:solidFill>
                <a:ea typeface="ＭＳ Ｐゴシック" charset="-128"/>
              </a:rPr>
              <a:t>: Longer sections of code</a:t>
            </a:r>
          </a:p>
        </p:txBody>
      </p:sp>
      <p:sp>
        <p:nvSpPr>
          <p:cNvPr id="71684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CFC7B02A-15C2-4245-A14F-E5618329864F}" type="slidenum">
              <a:rPr lang="en-US" sz="1800"/>
              <a:pPr eaLnBrk="1" hangingPunct="1"/>
              <a:t>51</a:t>
            </a:fld>
            <a:endParaRPr lang="en-US" sz="1800"/>
          </a:p>
        </p:txBody>
      </p:sp>
      <p:sp>
        <p:nvSpPr>
          <p:cNvPr id="71685" name="Text Box 4"/>
          <p:cNvSpPr txBox="1">
            <a:spLocks noChangeArrowheads="1"/>
          </p:cNvSpPr>
          <p:nvPr/>
        </p:nvSpPr>
        <p:spPr bwMode="auto">
          <a:xfrm>
            <a:off x="4776787" y="2425048"/>
            <a:ext cx="3414712" cy="2033588"/>
          </a:xfrm>
          <a:prstGeom prst="rect">
            <a:avLst/>
          </a:prstGeom>
          <a:noFill/>
          <a:ln w="25273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400" b="1" dirty="0">
                <a:solidFill>
                  <a:srgbClr val="800000"/>
                </a:solidFill>
                <a:latin typeface="Courier New" charset="0"/>
              </a:rPr>
              <a:t>!$OMP PARALLEL SHARED(</a:t>
            </a:r>
            <a:r>
              <a:rPr lang="en-US" sz="1400" b="1" dirty="0" err="1">
                <a:solidFill>
                  <a:srgbClr val="800000"/>
                </a:solidFill>
                <a:latin typeface="Courier New" charset="0"/>
              </a:rPr>
              <a:t>sum,X,Y</a:t>
            </a:r>
            <a:r>
              <a:rPr lang="en-US" sz="1400" b="1" dirty="0">
                <a:solidFill>
                  <a:srgbClr val="800000"/>
                </a:solidFill>
                <a:latin typeface="Courier New" charset="0"/>
              </a:rPr>
              <a:t>)</a:t>
            </a:r>
          </a:p>
          <a:p>
            <a:pPr eaLnBrk="1" hangingPunct="1"/>
            <a:r>
              <a:rPr lang="en-US" sz="1400" b="1" dirty="0">
                <a:solidFill>
                  <a:srgbClr val="0000FF"/>
                </a:solidFill>
                <a:latin typeface="Courier New" charset="0"/>
              </a:rPr>
              <a:t> ...</a:t>
            </a:r>
          </a:p>
          <a:p>
            <a:pPr eaLnBrk="1" hangingPunct="1"/>
            <a:r>
              <a:rPr lang="en-US" sz="1400" b="1" dirty="0">
                <a:solidFill>
                  <a:srgbClr val="800000"/>
                </a:solidFill>
                <a:latin typeface="Courier New" charset="0"/>
              </a:rPr>
              <a:t>!$OMP CRITICAL </a:t>
            </a:r>
          </a:p>
          <a:p>
            <a:pPr eaLnBrk="1" hangingPunct="1"/>
            <a:r>
              <a:rPr lang="en-US" sz="1400" b="1" dirty="0">
                <a:solidFill>
                  <a:srgbClr val="0000FF"/>
                </a:solidFill>
                <a:latin typeface="Courier New" charset="0"/>
              </a:rPr>
              <a:t>   call update(x)</a:t>
            </a:r>
          </a:p>
          <a:p>
            <a:pPr eaLnBrk="1" hangingPunct="1"/>
            <a:r>
              <a:rPr lang="en-US" sz="1400" b="1" dirty="0">
                <a:solidFill>
                  <a:srgbClr val="0000FF"/>
                </a:solidFill>
                <a:latin typeface="Courier New" charset="0"/>
              </a:rPr>
              <a:t>   call update(y)</a:t>
            </a:r>
          </a:p>
          <a:p>
            <a:pPr eaLnBrk="1" hangingPunct="1"/>
            <a:r>
              <a:rPr lang="en-US" sz="1400" b="1" dirty="0">
                <a:solidFill>
                  <a:srgbClr val="0000FF"/>
                </a:solidFill>
                <a:latin typeface="Courier New" charset="0"/>
              </a:rPr>
              <a:t>   sum=sum+1</a:t>
            </a:r>
          </a:p>
          <a:p>
            <a:pPr eaLnBrk="1" hangingPunct="1"/>
            <a:r>
              <a:rPr lang="en-US" sz="1400" b="1" dirty="0">
                <a:solidFill>
                  <a:srgbClr val="800000"/>
                </a:solidFill>
                <a:latin typeface="Courier New" charset="0"/>
              </a:rPr>
              <a:t>!$OMP END CRITICAL</a:t>
            </a:r>
          </a:p>
          <a:p>
            <a:pPr eaLnBrk="1" hangingPunct="1"/>
            <a:r>
              <a:rPr lang="en-US" sz="1400" b="1" dirty="0" smtClean="0">
                <a:solidFill>
                  <a:srgbClr val="0000FF"/>
                </a:solidFill>
                <a:latin typeface="Courier New" charset="0"/>
              </a:rPr>
              <a:t> ...</a:t>
            </a:r>
            <a:endParaRPr lang="en-US" sz="1400" b="1" dirty="0">
              <a:solidFill>
                <a:srgbClr val="0000FF"/>
              </a:solidFill>
              <a:latin typeface="Courier New" charset="0"/>
            </a:endParaRPr>
          </a:p>
          <a:p>
            <a:pPr eaLnBrk="1" hangingPunct="1"/>
            <a:r>
              <a:rPr lang="en-US" sz="1400" b="1" dirty="0">
                <a:solidFill>
                  <a:srgbClr val="800000"/>
                </a:solidFill>
                <a:latin typeface="Courier New" charset="0"/>
              </a:rPr>
              <a:t>!$OMP END PARALLEL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939512" y="4800600"/>
            <a:ext cx="7251987" cy="6349"/>
          </a:xfrm>
          <a:prstGeom prst="line">
            <a:avLst/>
          </a:prstGeom>
          <a:ln w="254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286000" y="4964113"/>
            <a:ext cx="4648200" cy="158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286000" y="5116513"/>
            <a:ext cx="4648200" cy="158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286000" y="5267325"/>
            <a:ext cx="46482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cxnSpLocks noChangeShapeType="1"/>
          </p:cNvCxnSpPr>
          <p:nvPr/>
        </p:nvCxnSpPr>
        <p:spPr bwMode="auto">
          <a:xfrm flipV="1">
            <a:off x="3525838" y="4810125"/>
            <a:ext cx="704850" cy="31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Connector 30"/>
          <p:cNvCxnSpPr>
            <a:cxnSpLocks noChangeShapeType="1"/>
          </p:cNvCxnSpPr>
          <p:nvPr/>
        </p:nvCxnSpPr>
        <p:spPr bwMode="auto">
          <a:xfrm>
            <a:off x="4230688" y="4959350"/>
            <a:ext cx="646112" cy="47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Straight Connector 31"/>
          <p:cNvCxnSpPr>
            <a:cxnSpLocks noChangeShapeType="1"/>
          </p:cNvCxnSpPr>
          <p:nvPr/>
        </p:nvCxnSpPr>
        <p:spPr bwMode="auto">
          <a:xfrm>
            <a:off x="4878388" y="5110163"/>
            <a:ext cx="685800" cy="15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Straight Connector 34"/>
          <p:cNvCxnSpPr>
            <a:cxnSpLocks noChangeShapeType="1"/>
          </p:cNvCxnSpPr>
          <p:nvPr/>
        </p:nvCxnSpPr>
        <p:spPr bwMode="auto">
          <a:xfrm>
            <a:off x="5564188" y="5260975"/>
            <a:ext cx="685800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Straight Connector 40"/>
          <p:cNvCxnSpPr>
            <a:cxnSpLocks noChangeShapeType="1"/>
          </p:cNvCxnSpPr>
          <p:nvPr/>
        </p:nvCxnSpPr>
        <p:spPr bwMode="auto">
          <a:xfrm rot="5400000">
            <a:off x="3298031" y="5036344"/>
            <a:ext cx="454025" cy="158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Straight Connector 41"/>
          <p:cNvCxnSpPr>
            <a:cxnSpLocks noChangeShapeType="1"/>
          </p:cNvCxnSpPr>
          <p:nvPr/>
        </p:nvCxnSpPr>
        <p:spPr bwMode="auto">
          <a:xfrm rot="5400000">
            <a:off x="6022181" y="5039519"/>
            <a:ext cx="454025" cy="158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Straight Connector 45"/>
          <p:cNvCxnSpPr>
            <a:cxnSpLocks noChangeShapeType="1"/>
          </p:cNvCxnSpPr>
          <p:nvPr/>
        </p:nvCxnSpPr>
        <p:spPr bwMode="auto">
          <a:xfrm rot="5400000" flipH="1" flipV="1">
            <a:off x="4155282" y="4882356"/>
            <a:ext cx="152400" cy="1587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Straight Connector 46"/>
          <p:cNvCxnSpPr>
            <a:cxnSpLocks noChangeShapeType="1"/>
          </p:cNvCxnSpPr>
          <p:nvPr/>
        </p:nvCxnSpPr>
        <p:spPr bwMode="auto">
          <a:xfrm rot="5400000" flipH="1" flipV="1">
            <a:off x="4801394" y="5039519"/>
            <a:ext cx="152400" cy="1588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Straight Connector 47"/>
          <p:cNvCxnSpPr>
            <a:cxnSpLocks noChangeShapeType="1"/>
          </p:cNvCxnSpPr>
          <p:nvPr/>
        </p:nvCxnSpPr>
        <p:spPr bwMode="auto">
          <a:xfrm rot="5400000" flipH="1" flipV="1">
            <a:off x="5487194" y="5183981"/>
            <a:ext cx="152400" cy="1588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699" name="TextBox 49"/>
          <p:cNvSpPr txBox="1">
            <a:spLocks noChangeArrowheads="1"/>
          </p:cNvSpPr>
          <p:nvPr/>
        </p:nvSpPr>
        <p:spPr bwMode="auto">
          <a:xfrm>
            <a:off x="998682" y="5591176"/>
            <a:ext cx="15160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600" dirty="0">
                <a:solidFill>
                  <a:schemeClr val="tx1"/>
                </a:solidFill>
              </a:rPr>
              <a:t>Master Thread</a:t>
            </a:r>
          </a:p>
        </p:txBody>
      </p:sp>
      <p:cxnSp>
        <p:nvCxnSpPr>
          <p:cNvPr id="52" name="Straight Arrow Connector 51"/>
          <p:cNvCxnSpPr>
            <a:cxnSpLocks noChangeShapeType="1"/>
            <a:stCxn id="71699" idx="0"/>
          </p:cNvCxnSpPr>
          <p:nvPr/>
        </p:nvCxnSpPr>
        <p:spPr bwMode="auto">
          <a:xfrm flipV="1">
            <a:off x="1756714" y="4813300"/>
            <a:ext cx="0" cy="777876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" name="Right Brace 52"/>
          <p:cNvSpPr>
            <a:spLocks/>
          </p:cNvSpPr>
          <p:nvPr/>
        </p:nvSpPr>
        <p:spPr bwMode="auto">
          <a:xfrm rot="5400000">
            <a:off x="4773613" y="4132263"/>
            <a:ext cx="209550" cy="2705100"/>
          </a:xfrm>
          <a:prstGeom prst="rightBrace">
            <a:avLst>
              <a:gd name="adj1" fmla="val 59465"/>
              <a:gd name="adj2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buFont typeface="Times New Roman" pitchFamily="-108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71702" name="TextBox 53"/>
          <p:cNvSpPr txBox="1">
            <a:spLocks noChangeArrowheads="1"/>
          </p:cNvSpPr>
          <p:nvPr/>
        </p:nvSpPr>
        <p:spPr bwMode="auto">
          <a:xfrm>
            <a:off x="3867150" y="5589588"/>
            <a:ext cx="18192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600">
                <a:solidFill>
                  <a:schemeClr val="tx1"/>
                </a:solidFill>
              </a:rPr>
              <a:t>CRITICAL section</a:t>
            </a:r>
          </a:p>
        </p:txBody>
      </p:sp>
      <p:cxnSp>
        <p:nvCxnSpPr>
          <p:cNvPr id="63" name="Straight Connector 62"/>
          <p:cNvCxnSpPr>
            <a:cxnSpLocks noChangeShapeType="1"/>
          </p:cNvCxnSpPr>
          <p:nvPr/>
        </p:nvCxnSpPr>
        <p:spPr bwMode="auto">
          <a:xfrm rot="5400000" flipH="1" flipV="1">
            <a:off x="2056607" y="5029994"/>
            <a:ext cx="458787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" name="Straight Connector 63"/>
          <p:cNvCxnSpPr>
            <a:cxnSpLocks noChangeShapeType="1"/>
          </p:cNvCxnSpPr>
          <p:nvPr/>
        </p:nvCxnSpPr>
        <p:spPr bwMode="auto">
          <a:xfrm rot="5400000" flipH="1" flipV="1">
            <a:off x="6703219" y="5029994"/>
            <a:ext cx="460375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05" name="Text Box 5"/>
          <p:cNvSpPr txBox="1">
            <a:spLocks noChangeArrowheads="1"/>
          </p:cNvSpPr>
          <p:nvPr/>
        </p:nvSpPr>
        <p:spPr bwMode="auto">
          <a:xfrm>
            <a:off x="939512" y="2748105"/>
            <a:ext cx="2982912" cy="1387475"/>
          </a:xfrm>
          <a:prstGeom prst="rect">
            <a:avLst/>
          </a:prstGeom>
          <a:noFill/>
          <a:ln w="25273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400" b="1">
                <a:solidFill>
                  <a:srgbClr val="800000"/>
                </a:solidFill>
                <a:latin typeface="Courier New" charset="0"/>
              </a:rPr>
              <a:t>!$OMP PARALLEL SHARED(X,Y)</a:t>
            </a:r>
          </a:p>
          <a:p>
            <a:pPr eaLnBrk="1" hangingPunct="1"/>
            <a:r>
              <a:rPr lang="en-US" sz="1400" b="1">
                <a:solidFill>
                  <a:srgbClr val="0000FF"/>
                </a:solidFill>
                <a:latin typeface="Courier New" charset="0"/>
              </a:rPr>
              <a:t> ...</a:t>
            </a:r>
          </a:p>
          <a:p>
            <a:pPr eaLnBrk="1" hangingPunct="1"/>
            <a:r>
              <a:rPr lang="en-US" sz="1400" b="1">
                <a:solidFill>
                  <a:srgbClr val="800000"/>
                </a:solidFill>
                <a:latin typeface="Courier New" charset="0"/>
              </a:rPr>
              <a:t>!$OMP ATOMIC</a:t>
            </a:r>
          </a:p>
          <a:p>
            <a:pPr eaLnBrk="1" hangingPunct="1"/>
            <a:r>
              <a:rPr lang="en-US" sz="1400" b="1">
                <a:solidFill>
                  <a:srgbClr val="0000FF"/>
                </a:solidFill>
                <a:latin typeface="Courier New" charset="0"/>
              </a:rPr>
              <a:t>      sum=sum+1</a:t>
            </a:r>
          </a:p>
          <a:p>
            <a:pPr eaLnBrk="1" hangingPunct="1"/>
            <a:r>
              <a:rPr lang="en-US" sz="1400" b="1">
                <a:solidFill>
                  <a:srgbClr val="0000FF"/>
                </a:solidFill>
                <a:latin typeface="Courier New" charset="0"/>
              </a:rPr>
              <a:t>...</a:t>
            </a:r>
          </a:p>
          <a:p>
            <a:pPr eaLnBrk="1" hangingPunct="1"/>
            <a:r>
              <a:rPr lang="en-US" sz="1400" b="1">
                <a:solidFill>
                  <a:srgbClr val="800000"/>
                </a:solidFill>
                <a:latin typeface="Courier New" charset="0"/>
              </a:rPr>
              <a:t>!$OMP END PARALLEL</a:t>
            </a:r>
          </a:p>
        </p:txBody>
      </p:sp>
    </p:spTree>
    <p:extLst>
      <p:ext uri="{BB962C8B-B14F-4D97-AF65-F5344CB8AC3E}">
        <p14:creationId xmlns:p14="http://schemas.microsoft.com/office/powerpoint/2010/main" val="4284904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FFFFFF"/>
                </a:solidFill>
                <a:latin typeface="Arial" charset="0"/>
                <a:ea typeface="ＭＳ Ｐゴシック" charset="-128"/>
              </a:rPr>
              <a:t>Mutual exclusion: lock routines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66800"/>
          </a:xfrm>
        </p:spPr>
        <p:txBody>
          <a:bodyPr>
            <a:normAutofit fontScale="55000" lnSpcReduction="20000"/>
          </a:bodyPr>
          <a:lstStyle/>
          <a:p>
            <a:pPr marL="0" indent="0" eaLnBrk="1" hangingPunct="1">
              <a:lnSpc>
                <a:spcPct val="120000"/>
              </a:lnSpc>
              <a:buFont typeface="Arial" pitchFamily="-108" charset="0"/>
              <a:buNone/>
              <a:defRPr/>
            </a:pPr>
            <a:r>
              <a:rPr lang="en-US" dirty="0" smtClean="0">
                <a:solidFill>
                  <a:srgbClr val="000000"/>
                </a:solidFill>
                <a:cs typeface="ＭＳ Ｐゴシック" pitchFamily="-108" charset="-128"/>
              </a:rPr>
              <a:t>When each thread must execute a section of code serially, locks provide a more flexible way of ensuring serial access</a:t>
            </a:r>
            <a:r>
              <a:rPr lang="en-US" sz="4000" dirty="0" smtClean="0">
                <a:solidFill>
                  <a:srgbClr val="000000"/>
                </a:solidFill>
                <a:cs typeface="ＭＳ Ｐゴシック" pitchFamily="-108" charset="-128"/>
              </a:rPr>
              <a:t> </a:t>
            </a:r>
            <a:r>
              <a:rPr lang="en-US" dirty="0" smtClean="0">
                <a:solidFill>
                  <a:srgbClr val="000000"/>
                </a:solidFill>
                <a:cs typeface="ＭＳ Ｐゴシック" pitchFamily="-108" charset="-128"/>
              </a:rPr>
              <a:t>than </a:t>
            </a:r>
            <a:r>
              <a:rPr lang="en-US" b="1" dirty="0" smtClean="0">
                <a:solidFill>
                  <a:srgbClr val="800000"/>
                </a:solidFill>
                <a:cs typeface="ＭＳ Ｐゴシック" pitchFamily="-108" charset="-128"/>
              </a:rPr>
              <a:t>CRITICAL</a:t>
            </a:r>
            <a:r>
              <a:rPr lang="en-US" dirty="0" smtClean="0">
                <a:solidFill>
                  <a:srgbClr val="000000"/>
                </a:solidFill>
                <a:cs typeface="ＭＳ Ｐゴシック" pitchFamily="-108" charset="-128"/>
              </a:rPr>
              <a:t> and </a:t>
            </a:r>
            <a:r>
              <a:rPr lang="en-US" b="1" dirty="0" smtClean="0">
                <a:solidFill>
                  <a:srgbClr val="800000"/>
                </a:solidFill>
                <a:cs typeface="ＭＳ Ｐゴシック" pitchFamily="-108" charset="-128"/>
              </a:rPr>
              <a:t>ATOMIC </a:t>
            </a:r>
            <a:r>
              <a:rPr lang="en-US" dirty="0" smtClean="0">
                <a:solidFill>
                  <a:srgbClr val="000000"/>
                </a:solidFill>
                <a:cs typeface="ＭＳ Ｐゴシック" pitchFamily="-108" charset="-128"/>
              </a:rPr>
              <a:t>directives</a:t>
            </a:r>
          </a:p>
        </p:txBody>
      </p:sp>
      <p:sp>
        <p:nvSpPr>
          <p:cNvPr id="72708" name="Footer Placeholder 1"/>
          <p:cNvSpPr>
            <a:spLocks noGrp="1"/>
          </p:cNvSpPr>
          <p:nvPr>
            <p:ph type="ftr" sz="quarter" idx="4294967295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C78A16A-37EC-4CD6-9B43-243D5F984306}" type="slidenum">
              <a:rPr lang="en-US" sz="1800"/>
              <a:pPr eaLnBrk="1" hangingPunct="1"/>
              <a:t>52</a:t>
            </a:fld>
            <a:endParaRPr lang="en-US" sz="1800"/>
          </a:p>
        </p:txBody>
      </p:sp>
      <p:sp>
        <p:nvSpPr>
          <p:cNvPr id="72709" name="Text Box 4"/>
          <p:cNvSpPr txBox="1">
            <a:spLocks noChangeArrowheads="1"/>
          </p:cNvSpPr>
          <p:nvPr/>
        </p:nvSpPr>
        <p:spPr bwMode="auto">
          <a:xfrm>
            <a:off x="2073275" y="2665413"/>
            <a:ext cx="4752975" cy="2973387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0000FF"/>
                </a:solidFill>
                <a:latin typeface="Courier New" charset="0"/>
              </a:rPr>
              <a:t>call OMP_INIT_LOCK(</a:t>
            </a:r>
            <a:r>
              <a:rPr lang="en-US" sz="2000" b="1" dirty="0" err="1">
                <a:solidFill>
                  <a:srgbClr val="0000FF"/>
                </a:solidFill>
                <a:latin typeface="Courier New" charset="0"/>
              </a:rPr>
              <a:t>maxlock</a:t>
            </a:r>
            <a:r>
              <a:rPr lang="en-US" sz="2000" b="1" dirty="0">
                <a:solidFill>
                  <a:srgbClr val="0000FF"/>
                </a:solidFill>
                <a:latin typeface="Courier New" charset="0"/>
              </a:rPr>
              <a:t>)</a:t>
            </a:r>
          </a:p>
          <a:p>
            <a:pPr eaLnBrk="1" hangingPunct="1"/>
            <a:r>
              <a:rPr lang="en-US" sz="2000" b="1" dirty="0">
                <a:solidFill>
                  <a:srgbClr val="800000"/>
                </a:solidFill>
                <a:latin typeface="Courier New" charset="0"/>
              </a:rPr>
              <a:t>!$OMP PARALLEL SHARED(X,Y)</a:t>
            </a:r>
          </a:p>
          <a:p>
            <a:pPr eaLnBrk="1" hangingPunct="1"/>
            <a:r>
              <a:rPr lang="en-US" sz="2000" b="1" dirty="0">
                <a:solidFill>
                  <a:srgbClr val="0000FF"/>
                </a:solidFill>
                <a:latin typeface="Courier New" charset="0"/>
              </a:rPr>
              <a:t>...</a:t>
            </a:r>
          </a:p>
          <a:p>
            <a:pPr eaLnBrk="1" hangingPunct="1"/>
            <a:r>
              <a:rPr lang="en-US" sz="2000" b="1" dirty="0">
                <a:solidFill>
                  <a:srgbClr val="0000FF"/>
                </a:solidFill>
                <a:latin typeface="Courier New" charset="0"/>
              </a:rPr>
              <a:t>call </a:t>
            </a:r>
            <a:r>
              <a:rPr lang="en-US" sz="2000" b="1" dirty="0" err="1">
                <a:solidFill>
                  <a:srgbClr val="0000FF"/>
                </a:solidFill>
                <a:latin typeface="Courier New" charset="0"/>
              </a:rPr>
              <a:t>OMP_set_lock</a:t>
            </a:r>
            <a:r>
              <a:rPr lang="en-US" sz="2000" b="1" dirty="0">
                <a:solidFill>
                  <a:srgbClr val="0000FF"/>
                </a:solidFill>
                <a:latin typeface="Courier New" charset="0"/>
              </a:rPr>
              <a:t>(</a:t>
            </a:r>
            <a:r>
              <a:rPr lang="en-US" sz="2000" b="1" dirty="0" err="1">
                <a:solidFill>
                  <a:srgbClr val="0000FF"/>
                </a:solidFill>
                <a:latin typeface="Courier New" charset="0"/>
              </a:rPr>
              <a:t>maxlock</a:t>
            </a:r>
            <a:r>
              <a:rPr lang="en-US" sz="2000" b="1" dirty="0">
                <a:solidFill>
                  <a:srgbClr val="0000FF"/>
                </a:solidFill>
                <a:latin typeface="Courier New" charset="0"/>
              </a:rPr>
              <a:t>)</a:t>
            </a:r>
          </a:p>
          <a:p>
            <a:pPr eaLnBrk="1" hangingPunct="1"/>
            <a:r>
              <a:rPr lang="en-US" sz="2000" b="1" dirty="0">
                <a:solidFill>
                  <a:srgbClr val="0000FF"/>
                </a:solidFill>
                <a:latin typeface="Courier New" charset="0"/>
              </a:rPr>
              <a:t>call update(x)</a:t>
            </a:r>
          </a:p>
          <a:p>
            <a:pPr eaLnBrk="1" hangingPunct="1"/>
            <a:r>
              <a:rPr lang="en-US" sz="2000" b="1" dirty="0">
                <a:solidFill>
                  <a:srgbClr val="0000FF"/>
                </a:solidFill>
                <a:latin typeface="Courier New" charset="0"/>
              </a:rPr>
              <a:t>call </a:t>
            </a:r>
            <a:r>
              <a:rPr lang="en-US" sz="2000" b="1" dirty="0" err="1">
                <a:solidFill>
                  <a:srgbClr val="0000FF"/>
                </a:solidFill>
                <a:latin typeface="Courier New" charset="0"/>
              </a:rPr>
              <a:t>OMP_unset_lock</a:t>
            </a:r>
            <a:r>
              <a:rPr lang="en-US" sz="2000" b="1" dirty="0">
                <a:solidFill>
                  <a:srgbClr val="0000FF"/>
                </a:solidFill>
                <a:latin typeface="Courier New" charset="0"/>
              </a:rPr>
              <a:t>(</a:t>
            </a:r>
            <a:r>
              <a:rPr lang="en-US" sz="2000" b="1" dirty="0" err="1">
                <a:solidFill>
                  <a:srgbClr val="0000FF"/>
                </a:solidFill>
                <a:latin typeface="Courier New" charset="0"/>
              </a:rPr>
              <a:t>maxlock</a:t>
            </a:r>
            <a:r>
              <a:rPr lang="en-US" sz="2000" b="1" dirty="0">
                <a:solidFill>
                  <a:srgbClr val="0000FF"/>
                </a:solidFill>
                <a:latin typeface="Courier New" charset="0"/>
              </a:rPr>
              <a:t>)</a:t>
            </a:r>
          </a:p>
          <a:p>
            <a:pPr eaLnBrk="1" hangingPunct="1"/>
            <a:r>
              <a:rPr lang="en-US" sz="2000" b="1" dirty="0">
                <a:solidFill>
                  <a:srgbClr val="0000FF"/>
                </a:solidFill>
                <a:latin typeface="Courier New" charset="0"/>
              </a:rPr>
              <a:t>...</a:t>
            </a:r>
          </a:p>
          <a:p>
            <a:pPr eaLnBrk="1" hangingPunct="1"/>
            <a:r>
              <a:rPr lang="en-US" sz="2000" b="1" dirty="0">
                <a:solidFill>
                  <a:srgbClr val="800000"/>
                </a:solidFill>
                <a:latin typeface="Courier New" charset="0"/>
              </a:rPr>
              <a:t>!$OMP END PARALLEL</a:t>
            </a:r>
          </a:p>
          <a:p>
            <a:pPr eaLnBrk="1" hangingPunct="1"/>
            <a:r>
              <a:rPr lang="en-US" sz="2000" b="1" dirty="0">
                <a:solidFill>
                  <a:srgbClr val="0000FF"/>
                </a:solidFill>
                <a:latin typeface="Courier New" charset="0"/>
              </a:rPr>
              <a:t>call OMP_DESTROY_LOCK(</a:t>
            </a:r>
            <a:r>
              <a:rPr lang="en-US" sz="2000" b="1" dirty="0" err="1">
                <a:solidFill>
                  <a:srgbClr val="0000FF"/>
                </a:solidFill>
                <a:latin typeface="Courier New" charset="0"/>
              </a:rPr>
              <a:t>maxlock</a:t>
            </a:r>
            <a:r>
              <a:rPr lang="en-US" sz="2000" b="1" dirty="0">
                <a:solidFill>
                  <a:srgbClr val="0000FF"/>
                </a:solidFill>
                <a:latin typeface="Courier New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52365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Optimization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078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OpenMP</a:t>
            </a:r>
            <a:r>
              <a:rPr lang="en-US" dirty="0"/>
              <a:t> </a:t>
            </a:r>
            <a:r>
              <a:rPr lang="en-US" dirty="0" err="1"/>
              <a:t>wallclock</a:t>
            </a:r>
            <a:r>
              <a:rPr lang="en-US" dirty="0"/>
              <a:t> timers</a:t>
            </a:r>
          </a:p>
        </p:txBody>
      </p:sp>
      <p:sp>
        <p:nvSpPr>
          <p:cNvPr id="79875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1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750"/>
              </a:spcBef>
              <a:buFont typeface="Arial" charset="0"/>
              <a:buNone/>
              <a:tabLst>
                <a:tab pos="0" algn="l"/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058400" algn="l"/>
                <a:tab pos="10515600" algn="l"/>
              </a:tabLst>
            </a:pPr>
            <a:r>
              <a:rPr lang="en-US" sz="2000" b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Real*8 :: </a:t>
            </a:r>
            <a:r>
              <a:rPr lang="en-US" sz="2000" b="1">
                <a:solidFill>
                  <a:srgbClr val="8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omp_get_wtime</a:t>
            </a:r>
            <a:r>
              <a:rPr lang="en-US" sz="2000" b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000" b="1">
                <a:solidFill>
                  <a:srgbClr val="8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omp_get_wtick()</a:t>
            </a: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	(Fortran)</a:t>
            </a:r>
          </a:p>
          <a:p>
            <a:pPr eaLnBrk="1" hangingPunct="1">
              <a:lnSpc>
                <a:spcPct val="90000"/>
              </a:lnSpc>
              <a:spcBef>
                <a:spcPts val="750"/>
              </a:spcBef>
              <a:buFont typeface="Arial" charset="0"/>
              <a:buNone/>
              <a:tabLst>
                <a:tab pos="0" algn="l"/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058400" algn="l"/>
                <a:tab pos="10515600" algn="l"/>
              </a:tabLst>
            </a:pPr>
            <a:r>
              <a:rPr lang="en-US" sz="2000" b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double </a:t>
            </a:r>
            <a:r>
              <a:rPr lang="en-US" sz="2000" b="1">
                <a:solidFill>
                  <a:srgbClr val="8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omp_get_wtime()</a:t>
            </a:r>
            <a:r>
              <a:rPr lang="en-US" sz="2000" b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000" b="1">
                <a:solidFill>
                  <a:srgbClr val="8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omp_get_wtick()</a:t>
            </a:r>
            <a:r>
              <a:rPr lang="en-US" sz="2000" b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; </a:t>
            </a:r>
            <a:r>
              <a:rPr lang="en-US" sz="2000" b="1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(C)</a:t>
            </a:r>
          </a:p>
        </p:txBody>
      </p:sp>
      <p:sp>
        <p:nvSpPr>
          <p:cNvPr id="79876" name="Footer Placeholder 1"/>
          <p:cNvSpPr>
            <a:spLocks noGrp="1"/>
          </p:cNvSpPr>
          <p:nvPr>
            <p:ph type="ftr" sz="quarter" idx="4294967295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5BCD23A-B7F1-1047-A45A-0FC9EAB72026}" type="slidenum">
              <a:rPr lang="en-US" sz="1800"/>
              <a:pPr eaLnBrk="1" hangingPunct="1"/>
              <a:t>54</a:t>
            </a:fld>
            <a:endParaRPr lang="en-US" sz="1800"/>
          </a:p>
        </p:txBody>
      </p:sp>
      <p:sp>
        <p:nvSpPr>
          <p:cNvPr id="79877" name="Rectangle 4"/>
          <p:cNvSpPr>
            <a:spLocks noChangeArrowheads="1"/>
          </p:cNvSpPr>
          <p:nvPr/>
        </p:nvSpPr>
        <p:spPr bwMode="auto">
          <a:xfrm>
            <a:off x="1524000" y="2667000"/>
            <a:ext cx="5562600" cy="3200400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ts val="625"/>
              </a:spcBef>
              <a:tabLst>
                <a:tab pos="0" algn="l"/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058400" algn="l"/>
                <a:tab pos="10515600" algn="l"/>
              </a:tabLst>
            </a:pPr>
            <a:r>
              <a:rPr lang="en-US" b="1" dirty="0">
                <a:solidFill>
                  <a:srgbClr val="0000FF"/>
                </a:solidFill>
                <a:latin typeface="Courier New" charset="0"/>
              </a:rPr>
              <a:t>double t0, t1, </a:t>
            </a:r>
            <a:r>
              <a:rPr lang="en-US" b="1" dirty="0" err="1">
                <a:solidFill>
                  <a:srgbClr val="0000FF"/>
                </a:solidFill>
                <a:latin typeface="Courier New" charset="0"/>
              </a:rPr>
              <a:t>dt</a:t>
            </a:r>
            <a:r>
              <a:rPr lang="en-US" b="1" dirty="0">
                <a:solidFill>
                  <a:srgbClr val="0000FF"/>
                </a:solidFill>
                <a:latin typeface="Courier New" charset="0"/>
              </a:rPr>
              <a:t>, res;</a:t>
            </a:r>
          </a:p>
          <a:p>
            <a:pPr>
              <a:lnSpc>
                <a:spcPct val="90000"/>
              </a:lnSpc>
              <a:spcBef>
                <a:spcPts val="625"/>
              </a:spcBef>
              <a:tabLst>
                <a:tab pos="0" algn="l"/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058400" algn="l"/>
                <a:tab pos="10515600" algn="l"/>
              </a:tabLst>
            </a:pPr>
            <a:r>
              <a:rPr lang="en-US" b="1" dirty="0">
                <a:solidFill>
                  <a:srgbClr val="0000FF"/>
                </a:solidFill>
                <a:latin typeface="Courier New" charset="0"/>
              </a:rPr>
              <a:t>...</a:t>
            </a:r>
          </a:p>
          <a:p>
            <a:pPr>
              <a:lnSpc>
                <a:spcPct val="90000"/>
              </a:lnSpc>
              <a:spcBef>
                <a:spcPts val="625"/>
              </a:spcBef>
              <a:tabLst>
                <a:tab pos="0" algn="l"/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058400" algn="l"/>
                <a:tab pos="10515600" algn="l"/>
              </a:tabLst>
            </a:pPr>
            <a:r>
              <a:rPr lang="en-US" b="1" dirty="0">
                <a:solidFill>
                  <a:srgbClr val="0000FF"/>
                </a:solidFill>
                <a:latin typeface="Courier New" charset="0"/>
              </a:rPr>
              <a:t>t0 = </a:t>
            </a:r>
            <a:r>
              <a:rPr lang="en-US" b="1" dirty="0" err="1">
                <a:solidFill>
                  <a:srgbClr val="800000"/>
                </a:solidFill>
                <a:latin typeface="Courier New" charset="0"/>
              </a:rPr>
              <a:t>omp_get_wtime</a:t>
            </a:r>
            <a:r>
              <a:rPr lang="en-US" b="1" dirty="0">
                <a:solidFill>
                  <a:srgbClr val="800000"/>
                </a:solidFill>
                <a:latin typeface="Courier New" charset="0"/>
              </a:rPr>
              <a:t>()</a:t>
            </a:r>
            <a:r>
              <a:rPr lang="en-US" b="1" dirty="0">
                <a:solidFill>
                  <a:srgbClr val="0000FF"/>
                </a:solidFill>
                <a:latin typeface="Courier New" charset="0"/>
              </a:rPr>
              <a:t>;</a:t>
            </a:r>
          </a:p>
          <a:p>
            <a:pPr>
              <a:lnSpc>
                <a:spcPct val="90000"/>
              </a:lnSpc>
              <a:spcBef>
                <a:spcPts val="625"/>
              </a:spcBef>
              <a:tabLst>
                <a:tab pos="0" algn="l"/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058400" algn="l"/>
                <a:tab pos="10515600" algn="l"/>
              </a:tabLst>
            </a:pPr>
            <a:r>
              <a:rPr lang="en-US" b="1" dirty="0">
                <a:solidFill>
                  <a:srgbClr val="0000FF"/>
                </a:solidFill>
                <a:latin typeface="Courier New" charset="0"/>
              </a:rPr>
              <a:t>&lt;work&gt;</a:t>
            </a:r>
          </a:p>
          <a:p>
            <a:pPr>
              <a:lnSpc>
                <a:spcPct val="90000"/>
              </a:lnSpc>
              <a:spcBef>
                <a:spcPts val="625"/>
              </a:spcBef>
              <a:tabLst>
                <a:tab pos="0" algn="l"/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058400" algn="l"/>
                <a:tab pos="10515600" algn="l"/>
              </a:tabLst>
            </a:pPr>
            <a:r>
              <a:rPr lang="en-US" b="1" dirty="0">
                <a:solidFill>
                  <a:srgbClr val="0000FF"/>
                </a:solidFill>
                <a:latin typeface="Courier New" charset="0"/>
              </a:rPr>
              <a:t>t1 = </a:t>
            </a:r>
            <a:r>
              <a:rPr lang="en-US" b="1" dirty="0" err="1">
                <a:solidFill>
                  <a:srgbClr val="800000"/>
                </a:solidFill>
                <a:latin typeface="Courier New" charset="0"/>
              </a:rPr>
              <a:t>omp_get_wtime</a:t>
            </a:r>
            <a:r>
              <a:rPr lang="en-US" b="1" dirty="0">
                <a:solidFill>
                  <a:srgbClr val="800000"/>
                </a:solidFill>
                <a:latin typeface="Courier New" charset="0"/>
              </a:rPr>
              <a:t>()</a:t>
            </a:r>
            <a:r>
              <a:rPr lang="en-US" b="1" dirty="0">
                <a:solidFill>
                  <a:srgbClr val="0000FF"/>
                </a:solidFill>
                <a:latin typeface="Courier New" charset="0"/>
              </a:rPr>
              <a:t>;</a:t>
            </a:r>
          </a:p>
          <a:p>
            <a:pPr>
              <a:lnSpc>
                <a:spcPct val="90000"/>
              </a:lnSpc>
              <a:spcBef>
                <a:spcPts val="625"/>
              </a:spcBef>
              <a:tabLst>
                <a:tab pos="0" algn="l"/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058400" algn="l"/>
                <a:tab pos="10515600" algn="l"/>
              </a:tabLst>
            </a:pPr>
            <a:r>
              <a:rPr lang="en-US" b="1" dirty="0" err="1">
                <a:solidFill>
                  <a:srgbClr val="0000FF"/>
                </a:solidFill>
                <a:latin typeface="Courier New" charset="0"/>
              </a:rPr>
              <a:t>dt</a:t>
            </a:r>
            <a:r>
              <a:rPr lang="en-US" b="1" dirty="0">
                <a:solidFill>
                  <a:srgbClr val="0000FF"/>
                </a:solidFill>
                <a:latin typeface="Courier New" charset="0"/>
              </a:rPr>
              <a:t> = t1 - t0;</a:t>
            </a:r>
          </a:p>
          <a:p>
            <a:pPr>
              <a:lnSpc>
                <a:spcPct val="90000"/>
              </a:lnSpc>
              <a:spcBef>
                <a:spcPts val="625"/>
              </a:spcBef>
              <a:tabLst>
                <a:tab pos="0" algn="l"/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058400" algn="l"/>
                <a:tab pos="10515600" algn="l"/>
              </a:tabLst>
            </a:pPr>
            <a:r>
              <a:rPr lang="en-US" b="1" dirty="0">
                <a:solidFill>
                  <a:srgbClr val="0000FF"/>
                </a:solidFill>
                <a:latin typeface="Courier New" charset="0"/>
              </a:rPr>
              <a:t>res = 1.0/</a:t>
            </a:r>
            <a:r>
              <a:rPr lang="en-US" b="1" dirty="0" err="1">
                <a:solidFill>
                  <a:srgbClr val="800000"/>
                </a:solidFill>
                <a:latin typeface="Courier New" charset="0"/>
              </a:rPr>
              <a:t>omp_get_wtick</a:t>
            </a:r>
            <a:r>
              <a:rPr lang="en-US" b="1" dirty="0">
                <a:solidFill>
                  <a:srgbClr val="800000"/>
                </a:solidFill>
                <a:latin typeface="Courier New" charset="0"/>
              </a:rPr>
              <a:t>()</a:t>
            </a:r>
            <a:r>
              <a:rPr lang="en-US" b="1" dirty="0">
                <a:solidFill>
                  <a:srgbClr val="0000FF"/>
                </a:solidFill>
                <a:latin typeface="Courier New" charset="0"/>
              </a:rPr>
              <a:t>;</a:t>
            </a:r>
          </a:p>
          <a:p>
            <a:pPr>
              <a:lnSpc>
                <a:spcPct val="90000"/>
              </a:lnSpc>
              <a:spcBef>
                <a:spcPts val="625"/>
              </a:spcBef>
              <a:tabLst>
                <a:tab pos="0" algn="l"/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058400" algn="l"/>
                <a:tab pos="10515600" algn="l"/>
              </a:tabLst>
            </a:pPr>
            <a:r>
              <a:rPr lang="en-US" b="1" dirty="0" err="1">
                <a:solidFill>
                  <a:srgbClr val="0000FF"/>
                </a:solidFill>
                <a:latin typeface="Courier New" charset="0"/>
              </a:rPr>
              <a:t>printf</a:t>
            </a:r>
            <a:r>
              <a:rPr lang="en-US" b="1" dirty="0">
                <a:solidFill>
                  <a:srgbClr val="0000FF"/>
                </a:solidFill>
                <a:latin typeface="Courier New" charset="0"/>
              </a:rPr>
              <a:t>(“Elapsed time = %lf\n”,</a:t>
            </a:r>
            <a:r>
              <a:rPr lang="en-US" b="1" dirty="0" err="1">
                <a:solidFill>
                  <a:srgbClr val="0000FF"/>
                </a:solidFill>
                <a:latin typeface="Courier New" charset="0"/>
              </a:rPr>
              <a:t>dt</a:t>
            </a:r>
            <a:r>
              <a:rPr lang="en-US" b="1" dirty="0">
                <a:solidFill>
                  <a:srgbClr val="0000FF"/>
                </a:solidFill>
                <a:latin typeface="Courier New" charset="0"/>
              </a:rPr>
              <a:t>);</a:t>
            </a:r>
          </a:p>
          <a:p>
            <a:pPr>
              <a:lnSpc>
                <a:spcPct val="90000"/>
              </a:lnSpc>
              <a:spcBef>
                <a:spcPts val="625"/>
              </a:spcBef>
              <a:tabLst>
                <a:tab pos="0" algn="l"/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058400" algn="l"/>
                <a:tab pos="10515600" algn="l"/>
              </a:tabLst>
            </a:pPr>
            <a:r>
              <a:rPr lang="en-US" b="1" dirty="0" err="1">
                <a:solidFill>
                  <a:srgbClr val="0000FF"/>
                </a:solidFill>
                <a:latin typeface="Courier New" charset="0"/>
              </a:rPr>
              <a:t>printf</a:t>
            </a:r>
            <a:r>
              <a:rPr lang="en-US" b="1" dirty="0">
                <a:solidFill>
                  <a:srgbClr val="0000FF"/>
                </a:solidFill>
                <a:latin typeface="Courier New" charset="0"/>
              </a:rPr>
              <a:t>(“clock resolution = %lf\</a:t>
            </a:r>
            <a:r>
              <a:rPr lang="en-US" b="1" dirty="0" err="1">
                <a:solidFill>
                  <a:srgbClr val="0000FF"/>
                </a:solidFill>
                <a:latin typeface="Courier New" charset="0"/>
              </a:rPr>
              <a:t>n”,res</a:t>
            </a:r>
            <a:r>
              <a:rPr lang="en-US" b="1" dirty="0">
                <a:solidFill>
                  <a:srgbClr val="0000FF"/>
                </a:solidFill>
                <a:latin typeface="Courier New" charset="0"/>
              </a:rPr>
              <a:t>);</a:t>
            </a:r>
          </a:p>
          <a:p>
            <a:pPr>
              <a:tabLst>
                <a:tab pos="0" algn="l"/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058400" algn="l"/>
                <a:tab pos="10515600" algn="l"/>
              </a:tabLst>
            </a:pP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04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Timer Comparison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03200" indent="0">
              <a:buNone/>
            </a:pPr>
            <a:r>
              <a:rPr lang="en-US" dirty="0">
                <a:latin typeface="Courier New"/>
                <a:cs typeface="Courier New"/>
              </a:rPr>
              <a:t>#Case </a:t>
            </a:r>
            <a:r>
              <a:rPr lang="en-US" dirty="0" smtClean="0">
                <a:latin typeface="Courier New"/>
                <a:cs typeface="Courier New"/>
              </a:rPr>
              <a:t>1:</a:t>
            </a:r>
            <a:endParaRPr lang="en-US" dirty="0">
              <a:latin typeface="Courier New"/>
              <a:cs typeface="Courier New"/>
            </a:endParaRPr>
          </a:p>
          <a:p>
            <a:pPr marL="203200" indent="0">
              <a:buNone/>
            </a:pPr>
            <a:r>
              <a:rPr lang="en-US" dirty="0" smtClean="0">
                <a:latin typeface="Courier New"/>
                <a:cs typeface="Courier New"/>
              </a:rPr>
              <a:t>Normal </a:t>
            </a:r>
            <a:r>
              <a:rPr lang="en-US" dirty="0">
                <a:latin typeface="Courier New"/>
                <a:cs typeface="Courier New"/>
              </a:rPr>
              <a:t>C Timer: </a:t>
            </a:r>
            <a:r>
              <a:rPr lang="en-US" dirty="0" smtClean="0">
                <a:latin typeface="Courier New"/>
                <a:cs typeface="Courier New"/>
              </a:rPr>
              <a:t>0.230 seconds</a:t>
            </a:r>
            <a:endParaRPr lang="en-US" dirty="0">
              <a:latin typeface="Courier New"/>
              <a:cs typeface="Courier New"/>
            </a:endParaRPr>
          </a:p>
          <a:p>
            <a:pPr marL="203200" indent="0">
              <a:buNone/>
            </a:pPr>
            <a:r>
              <a:rPr lang="en-US" dirty="0" err="1">
                <a:latin typeface="Courier New"/>
                <a:cs typeface="Courier New"/>
              </a:rPr>
              <a:t>OpenMP</a:t>
            </a:r>
            <a:r>
              <a:rPr lang="en-US" dirty="0">
                <a:latin typeface="Courier New"/>
                <a:cs typeface="Courier New"/>
              </a:rPr>
              <a:t> Timer: 0.105319 seconds</a:t>
            </a:r>
          </a:p>
          <a:p>
            <a:pPr marL="203200" indent="0">
              <a:buNone/>
            </a:pPr>
            <a:endParaRPr lang="en-US" dirty="0" smtClean="0">
              <a:latin typeface="Courier New"/>
              <a:cs typeface="Courier New"/>
            </a:endParaRPr>
          </a:p>
          <a:p>
            <a:pPr marL="203200" indent="0">
              <a:buNone/>
            </a:pPr>
            <a:r>
              <a:rPr lang="en-US" dirty="0" smtClean="0">
                <a:latin typeface="Courier New"/>
                <a:cs typeface="Courier New"/>
              </a:rPr>
              <a:t>#Case 2 (more efficient threading):</a:t>
            </a:r>
            <a:endParaRPr lang="en-US" dirty="0">
              <a:latin typeface="Courier New"/>
              <a:cs typeface="Courier New"/>
            </a:endParaRPr>
          </a:p>
          <a:p>
            <a:pPr marL="203200" indent="0">
              <a:buNone/>
            </a:pPr>
            <a:r>
              <a:rPr lang="en-US" dirty="0">
                <a:latin typeface="Courier New"/>
                <a:cs typeface="Courier New"/>
              </a:rPr>
              <a:t>Normal C Timer: </a:t>
            </a:r>
            <a:r>
              <a:rPr lang="en-US" dirty="0" smtClean="0">
                <a:latin typeface="Courier New"/>
                <a:cs typeface="Courier New"/>
              </a:rPr>
              <a:t>0.200 seconds</a:t>
            </a:r>
            <a:endParaRPr lang="en-US" dirty="0">
              <a:latin typeface="Courier New"/>
              <a:cs typeface="Courier New"/>
            </a:endParaRPr>
          </a:p>
          <a:p>
            <a:pPr marL="203200" indent="0">
              <a:buNone/>
            </a:pPr>
            <a:r>
              <a:rPr lang="en-US" dirty="0" err="1">
                <a:latin typeface="Courier New"/>
                <a:cs typeface="Courier New"/>
              </a:rPr>
              <a:t>OpenMP</a:t>
            </a:r>
            <a:r>
              <a:rPr lang="en-US" dirty="0">
                <a:latin typeface="Courier New"/>
                <a:cs typeface="Courier New"/>
              </a:rPr>
              <a:t> Timer: 0.012919 seconds</a:t>
            </a:r>
          </a:p>
          <a:p>
            <a:pPr marL="203200" indent="0">
              <a:buNone/>
            </a:pPr>
            <a:endParaRPr lang="en-US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77048640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memory to </a:t>
            </a:r>
            <a:r>
              <a:rPr lang="en-US" dirty="0" err="1"/>
              <a:t>OpenMP</a:t>
            </a:r>
            <a:r>
              <a:rPr lang="en-US" dirty="0"/>
              <a:t>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980575" y="2628627"/>
            <a:ext cx="3207436" cy="1302532"/>
            <a:chOff x="1558528" y="1972733"/>
            <a:chExt cx="1861759" cy="756056"/>
          </a:xfrm>
        </p:grpSpPr>
        <p:cxnSp>
          <p:nvCxnSpPr>
            <p:cNvPr id="7" name="Straight Connector 6"/>
            <p:cNvCxnSpPr>
              <a:stCxn id="12" idx="0"/>
            </p:cNvCxnSpPr>
            <p:nvPr/>
          </p:nvCxnSpPr>
          <p:spPr>
            <a:xfrm rot="5400000" flipH="1" flipV="1">
              <a:off x="1584621" y="2352716"/>
              <a:ext cx="216300" cy="112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 flipH="1" flipV="1">
              <a:off x="1991021" y="2352716"/>
              <a:ext cx="216300" cy="112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 flipH="1" flipV="1">
              <a:off x="2388955" y="2352716"/>
              <a:ext cx="216300" cy="112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 flipV="1">
              <a:off x="2778421" y="2352716"/>
              <a:ext cx="216300" cy="112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 flipH="1" flipV="1">
              <a:off x="3176355" y="2352716"/>
              <a:ext cx="216300" cy="112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1558528" y="2461428"/>
              <a:ext cx="267361" cy="267361"/>
            </a:xfrm>
            <a:prstGeom prst="rect">
              <a:avLst/>
            </a:prstGeom>
            <a:solidFill>
              <a:srgbClr val="800000"/>
            </a:solidFill>
            <a:ln w="12700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P</a:t>
              </a:r>
              <a:endParaRPr lang="en-US" sz="16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558528" y="1972733"/>
              <a:ext cx="1861759" cy="272395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Memory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961361" y="2461428"/>
              <a:ext cx="267361" cy="267361"/>
            </a:xfrm>
            <a:prstGeom prst="rect">
              <a:avLst/>
            </a:prstGeom>
            <a:solidFill>
              <a:srgbClr val="800000"/>
            </a:solidFill>
            <a:ln w="12700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P</a:t>
              </a:r>
              <a:endParaRPr lang="en-US" sz="16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758560" y="2461428"/>
              <a:ext cx="267361" cy="267361"/>
            </a:xfrm>
            <a:prstGeom prst="rect">
              <a:avLst/>
            </a:prstGeom>
            <a:solidFill>
              <a:srgbClr val="800000"/>
            </a:solidFill>
            <a:ln w="12700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P</a:t>
              </a:r>
              <a:endParaRPr lang="en-US" sz="16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364194" y="2461428"/>
              <a:ext cx="267361" cy="267361"/>
            </a:xfrm>
            <a:prstGeom prst="rect">
              <a:avLst/>
            </a:prstGeom>
            <a:solidFill>
              <a:srgbClr val="800000"/>
            </a:solidFill>
            <a:ln w="12700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P</a:t>
              </a:r>
              <a:endParaRPr lang="en-US" sz="16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152926" y="2461428"/>
              <a:ext cx="267361" cy="267361"/>
            </a:xfrm>
            <a:prstGeom prst="rect">
              <a:avLst/>
            </a:prstGeom>
            <a:solidFill>
              <a:srgbClr val="800000"/>
            </a:solidFill>
            <a:ln w="12700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P</a:t>
              </a:r>
              <a:endParaRPr lang="en-US" sz="1600" dirty="0"/>
            </a:p>
          </p:txBody>
        </p:sp>
      </p:grpSp>
      <p:sp>
        <p:nvSpPr>
          <p:cNvPr id="85" name="Content Placeholder 2"/>
          <p:cNvSpPr>
            <a:spLocks noGrp="1"/>
          </p:cNvSpPr>
          <p:nvPr>
            <p:ph idx="1"/>
          </p:nvPr>
        </p:nvSpPr>
        <p:spPr>
          <a:xfrm>
            <a:off x="461016" y="1258605"/>
            <a:ext cx="8225784" cy="4593548"/>
          </a:xfrm>
        </p:spPr>
        <p:txBody>
          <a:bodyPr/>
          <a:lstStyle/>
          <a:p>
            <a:r>
              <a:rPr lang="en-US" dirty="0" smtClean="0"/>
              <a:t>All processors connected to same memory and all memory is identical</a:t>
            </a:r>
          </a:p>
        </p:txBody>
      </p:sp>
    </p:spTree>
    <p:extLst>
      <p:ext uri="{BB962C8B-B14F-4D97-AF65-F5344CB8AC3E}">
        <p14:creationId xmlns:p14="http://schemas.microsoft.com/office/powerpoint/2010/main" val="1175359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ontent Placeholder 2"/>
          <p:cNvSpPr txBox="1">
            <a:spLocks/>
          </p:cNvSpPr>
          <p:nvPr/>
        </p:nvSpPr>
        <p:spPr>
          <a:xfrm>
            <a:off x="460935" y="1107527"/>
            <a:ext cx="8225784" cy="45935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Ithaca node (8 cores, 24 GB memory):</a:t>
            </a:r>
          </a:p>
          <a:p>
            <a:pPr lvl="1"/>
            <a:r>
              <a:rPr lang="en-US" dirty="0" smtClean="0"/>
              <a:t>2 sockets with 4 cores each</a:t>
            </a:r>
          </a:p>
          <a:p>
            <a:pPr lvl="1"/>
            <a:r>
              <a:rPr lang="en-US" dirty="0" smtClean="0"/>
              <a:t>32 KB L1 cache, 256KB L2 cache, 8MB L3 cache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Reality is More Complicated</a:t>
            </a:r>
            <a:endParaRPr lang="en-US" dirty="0"/>
          </a:p>
        </p:txBody>
      </p:sp>
      <p:grpSp>
        <p:nvGrpSpPr>
          <p:cNvPr id="84" name="Group 83"/>
          <p:cNvGrpSpPr/>
          <p:nvPr/>
        </p:nvGrpSpPr>
        <p:grpSpPr>
          <a:xfrm>
            <a:off x="2088480" y="3179771"/>
            <a:ext cx="4967040" cy="2723119"/>
            <a:chOff x="1039660" y="3106318"/>
            <a:chExt cx="4967040" cy="2723119"/>
          </a:xfrm>
        </p:grpSpPr>
        <p:cxnSp>
          <p:nvCxnSpPr>
            <p:cNvPr id="19" name="Straight Connector 18"/>
            <p:cNvCxnSpPr>
              <a:stCxn id="31" idx="0"/>
            </p:cNvCxnSpPr>
            <p:nvPr/>
          </p:nvCxnSpPr>
          <p:spPr>
            <a:xfrm flipV="1">
              <a:off x="1269968" y="3555380"/>
              <a:ext cx="2308" cy="181344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1039660" y="3106318"/>
              <a:ext cx="4967040" cy="449061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Memory</a:t>
              </a:r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39662" y="4809163"/>
              <a:ext cx="460609" cy="425205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L1</a:t>
              </a:r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039663" y="5368828"/>
              <a:ext cx="460609" cy="460609"/>
            </a:xfrm>
            <a:prstGeom prst="rect">
              <a:avLst/>
            </a:prstGeom>
            <a:solidFill>
              <a:srgbClr val="800000"/>
            </a:solidFill>
            <a:ln w="12700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P</a:t>
              </a:r>
              <a:endParaRPr lang="en-US" sz="1600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039661" y="4249500"/>
              <a:ext cx="460609" cy="425205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L2</a:t>
              </a:r>
              <a:endParaRPr lang="en-US" dirty="0"/>
            </a:p>
          </p:txBody>
        </p:sp>
        <p:cxnSp>
          <p:nvCxnSpPr>
            <p:cNvPr id="36" name="Straight Connector 35"/>
            <p:cNvCxnSpPr>
              <a:stCxn id="38" idx="0"/>
            </p:cNvCxnSpPr>
            <p:nvPr/>
          </p:nvCxnSpPr>
          <p:spPr>
            <a:xfrm flipV="1">
              <a:off x="1892652" y="3555380"/>
              <a:ext cx="2308" cy="181344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/>
            <p:cNvSpPr/>
            <p:nvPr/>
          </p:nvSpPr>
          <p:spPr>
            <a:xfrm>
              <a:off x="1662346" y="4820848"/>
              <a:ext cx="460609" cy="425205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L1</a:t>
              </a:r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662347" y="5368828"/>
              <a:ext cx="460609" cy="460609"/>
            </a:xfrm>
            <a:prstGeom prst="rect">
              <a:avLst/>
            </a:prstGeom>
            <a:solidFill>
              <a:srgbClr val="800000"/>
            </a:solidFill>
            <a:ln w="12700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P</a:t>
              </a:r>
              <a:endParaRPr lang="en-US" sz="1600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662345" y="4249501"/>
              <a:ext cx="460609" cy="425205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L2</a:t>
              </a:r>
              <a:endParaRPr lang="en-US" dirty="0"/>
            </a:p>
          </p:txBody>
        </p:sp>
        <p:cxnSp>
          <p:nvCxnSpPr>
            <p:cNvPr id="41" name="Straight Connector 40"/>
            <p:cNvCxnSpPr>
              <a:stCxn id="43" idx="0"/>
            </p:cNvCxnSpPr>
            <p:nvPr/>
          </p:nvCxnSpPr>
          <p:spPr>
            <a:xfrm flipV="1">
              <a:off x="2505661" y="3555380"/>
              <a:ext cx="2308" cy="181344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/>
            <p:cNvSpPr/>
            <p:nvPr/>
          </p:nvSpPr>
          <p:spPr>
            <a:xfrm>
              <a:off x="2275355" y="4820848"/>
              <a:ext cx="460609" cy="425205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L1</a:t>
              </a:r>
              <a:endParaRPr lang="en-US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275356" y="5368828"/>
              <a:ext cx="460609" cy="460609"/>
            </a:xfrm>
            <a:prstGeom prst="rect">
              <a:avLst/>
            </a:prstGeom>
            <a:solidFill>
              <a:srgbClr val="800000"/>
            </a:solidFill>
            <a:ln w="12700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P</a:t>
              </a:r>
              <a:endParaRPr lang="en-US" sz="160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275354" y="4249501"/>
              <a:ext cx="460609" cy="425205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L2</a:t>
              </a:r>
              <a:endParaRPr lang="en-US" dirty="0"/>
            </a:p>
          </p:txBody>
        </p:sp>
        <p:cxnSp>
          <p:nvCxnSpPr>
            <p:cNvPr id="46" name="Straight Connector 45"/>
            <p:cNvCxnSpPr>
              <a:stCxn id="48" idx="0"/>
            </p:cNvCxnSpPr>
            <p:nvPr/>
          </p:nvCxnSpPr>
          <p:spPr>
            <a:xfrm flipV="1">
              <a:off x="3153774" y="3555380"/>
              <a:ext cx="2308" cy="181344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/>
            <p:nvPr/>
          </p:nvSpPr>
          <p:spPr>
            <a:xfrm>
              <a:off x="2923468" y="4820848"/>
              <a:ext cx="460609" cy="425205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L1</a:t>
              </a:r>
              <a:endParaRPr lang="en-US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923469" y="5368828"/>
              <a:ext cx="460609" cy="460609"/>
            </a:xfrm>
            <a:prstGeom prst="rect">
              <a:avLst/>
            </a:prstGeom>
            <a:solidFill>
              <a:srgbClr val="800000"/>
            </a:solidFill>
            <a:ln w="12700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P</a:t>
              </a:r>
              <a:endParaRPr lang="en-US" sz="1600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923467" y="4249501"/>
              <a:ext cx="460609" cy="425205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L2</a:t>
              </a:r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039660" y="3689837"/>
              <a:ext cx="2344416" cy="425205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L3</a:t>
              </a:r>
              <a:endParaRPr lang="en-US" dirty="0"/>
            </a:p>
          </p:txBody>
        </p:sp>
        <p:cxnSp>
          <p:nvCxnSpPr>
            <p:cNvPr id="67" name="Straight Connector 66"/>
            <p:cNvCxnSpPr>
              <a:stCxn id="69" idx="0"/>
            </p:cNvCxnSpPr>
            <p:nvPr/>
          </p:nvCxnSpPr>
          <p:spPr>
            <a:xfrm flipV="1">
              <a:off x="3892590" y="3555380"/>
              <a:ext cx="2308" cy="181344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ctangle 67"/>
            <p:cNvSpPr/>
            <p:nvPr/>
          </p:nvSpPr>
          <p:spPr>
            <a:xfrm>
              <a:off x="3662284" y="4809163"/>
              <a:ext cx="460609" cy="425205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L1</a:t>
              </a:r>
              <a:endParaRPr lang="en-US" dirty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3662285" y="5368828"/>
              <a:ext cx="460609" cy="460609"/>
            </a:xfrm>
            <a:prstGeom prst="rect">
              <a:avLst/>
            </a:prstGeom>
            <a:solidFill>
              <a:srgbClr val="800000"/>
            </a:solidFill>
            <a:ln w="12700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P</a:t>
              </a:r>
              <a:endParaRPr lang="en-US" sz="1600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662283" y="4249500"/>
              <a:ext cx="460609" cy="425205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L2</a:t>
              </a:r>
              <a:endParaRPr lang="en-US" dirty="0"/>
            </a:p>
          </p:txBody>
        </p:sp>
        <p:cxnSp>
          <p:nvCxnSpPr>
            <p:cNvPr id="71" name="Straight Connector 70"/>
            <p:cNvCxnSpPr>
              <a:stCxn id="73" idx="0"/>
            </p:cNvCxnSpPr>
            <p:nvPr/>
          </p:nvCxnSpPr>
          <p:spPr>
            <a:xfrm flipV="1">
              <a:off x="4515274" y="3555380"/>
              <a:ext cx="2308" cy="181344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1"/>
            <p:cNvSpPr/>
            <p:nvPr/>
          </p:nvSpPr>
          <p:spPr>
            <a:xfrm>
              <a:off x="4284968" y="4820848"/>
              <a:ext cx="460609" cy="425205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L1</a:t>
              </a:r>
              <a:endParaRPr lang="en-US" dirty="0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284969" y="5368828"/>
              <a:ext cx="460609" cy="460609"/>
            </a:xfrm>
            <a:prstGeom prst="rect">
              <a:avLst/>
            </a:prstGeom>
            <a:solidFill>
              <a:srgbClr val="800000"/>
            </a:solidFill>
            <a:ln w="12700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P</a:t>
              </a:r>
              <a:endParaRPr lang="en-US" sz="1600" dirty="0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284967" y="4249501"/>
              <a:ext cx="460609" cy="425205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L2</a:t>
              </a:r>
              <a:endParaRPr lang="en-US" dirty="0"/>
            </a:p>
          </p:txBody>
        </p:sp>
        <p:cxnSp>
          <p:nvCxnSpPr>
            <p:cNvPr id="75" name="Straight Connector 74"/>
            <p:cNvCxnSpPr>
              <a:stCxn id="77" idx="0"/>
            </p:cNvCxnSpPr>
            <p:nvPr/>
          </p:nvCxnSpPr>
          <p:spPr>
            <a:xfrm flipV="1">
              <a:off x="5128283" y="3555380"/>
              <a:ext cx="2308" cy="181344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75"/>
            <p:cNvSpPr/>
            <p:nvPr/>
          </p:nvSpPr>
          <p:spPr>
            <a:xfrm>
              <a:off x="4897977" y="4820848"/>
              <a:ext cx="460609" cy="425205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L1</a:t>
              </a:r>
              <a:endParaRPr lang="en-US" dirty="0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4897978" y="5368828"/>
              <a:ext cx="460609" cy="460609"/>
            </a:xfrm>
            <a:prstGeom prst="rect">
              <a:avLst/>
            </a:prstGeom>
            <a:solidFill>
              <a:srgbClr val="800000"/>
            </a:solidFill>
            <a:ln w="12700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P</a:t>
              </a:r>
              <a:endParaRPr lang="en-US" sz="1600" dirty="0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4897976" y="4249501"/>
              <a:ext cx="460609" cy="425205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L2</a:t>
              </a:r>
              <a:endParaRPr lang="en-US" dirty="0"/>
            </a:p>
          </p:txBody>
        </p:sp>
        <p:cxnSp>
          <p:nvCxnSpPr>
            <p:cNvPr id="79" name="Straight Connector 78"/>
            <p:cNvCxnSpPr>
              <a:stCxn id="81" idx="0"/>
            </p:cNvCxnSpPr>
            <p:nvPr/>
          </p:nvCxnSpPr>
          <p:spPr>
            <a:xfrm flipV="1">
              <a:off x="5776396" y="3555380"/>
              <a:ext cx="2308" cy="181344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Rectangle 79"/>
            <p:cNvSpPr/>
            <p:nvPr/>
          </p:nvSpPr>
          <p:spPr>
            <a:xfrm>
              <a:off x="5546090" y="4820848"/>
              <a:ext cx="460609" cy="425205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L1</a:t>
              </a:r>
              <a:endParaRPr lang="en-US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5546091" y="5368828"/>
              <a:ext cx="460609" cy="460609"/>
            </a:xfrm>
            <a:prstGeom prst="rect">
              <a:avLst/>
            </a:prstGeom>
            <a:solidFill>
              <a:srgbClr val="800000"/>
            </a:solidFill>
            <a:ln w="12700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P</a:t>
              </a:r>
              <a:endParaRPr lang="en-US" sz="1600" dirty="0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5546089" y="4249501"/>
              <a:ext cx="460609" cy="425205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L2</a:t>
              </a:r>
              <a:endParaRPr lang="en-US" dirty="0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3662282" y="3689837"/>
              <a:ext cx="2344416" cy="425205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L3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49065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likwid</a:t>
            </a:r>
            <a:r>
              <a:rPr lang="en-US" dirty="0" smtClean="0"/>
              <a:t>-topology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7" t="16866" r="53720" b="49229"/>
          <a:stretch/>
        </p:blipFill>
        <p:spPr bwMode="auto">
          <a:xfrm>
            <a:off x="457199" y="1384125"/>
            <a:ext cx="8223267" cy="395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0260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likwid</a:t>
            </a:r>
            <a:r>
              <a:rPr lang="en-US" dirty="0" smtClean="0"/>
              <a:t>-topology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7" t="50000" r="43392" b="15507"/>
          <a:stretch/>
        </p:blipFill>
        <p:spPr bwMode="auto">
          <a:xfrm>
            <a:off x="457200" y="1178807"/>
            <a:ext cx="8306585" cy="321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0270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9725" indent="-282575">
              <a:spcAft>
                <a:spcPts val="600"/>
              </a:spcAft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dirty="0">
                <a:ea typeface="ＭＳ Ｐゴシック" charset="-128"/>
              </a:rPr>
              <a:t>Code looks similar to </a:t>
            </a:r>
            <a:r>
              <a:rPr lang="en-US" dirty="0" smtClean="0">
                <a:ea typeface="ＭＳ Ｐゴシック" charset="-128"/>
              </a:rPr>
              <a:t>sequential</a:t>
            </a:r>
            <a:endParaRPr lang="en-US" dirty="0">
              <a:ea typeface="ＭＳ Ｐゴシック" charset="-128"/>
            </a:endParaRPr>
          </a:p>
          <a:p>
            <a:pPr marL="739775" lvl="1" indent="-282575">
              <a:spcAft>
                <a:spcPts val="600"/>
              </a:spcAft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dirty="0" smtClean="0">
                <a:ea typeface="ＭＳ Ｐゴシック" charset="-128"/>
              </a:rPr>
              <a:t>Relatively easy </a:t>
            </a:r>
            <a:r>
              <a:rPr lang="en-US" dirty="0">
                <a:ea typeface="ＭＳ Ｐゴシック" charset="-128"/>
              </a:rPr>
              <a:t>to </a:t>
            </a:r>
            <a:r>
              <a:rPr lang="en-US" dirty="0" smtClean="0">
                <a:ea typeface="ＭＳ Ｐゴシック" charset="-128"/>
              </a:rPr>
              <a:t>learn</a:t>
            </a:r>
          </a:p>
          <a:p>
            <a:pPr marL="739775" lvl="1" indent="-282575">
              <a:spcAft>
                <a:spcPts val="600"/>
              </a:spcAft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dirty="0" smtClean="0">
                <a:ea typeface="ＭＳ Ｐゴシック" charset="-128"/>
              </a:rPr>
              <a:t>Adding </a:t>
            </a:r>
            <a:r>
              <a:rPr lang="en-US" dirty="0">
                <a:ea typeface="ＭＳ Ｐゴシック" charset="-128"/>
              </a:rPr>
              <a:t>parallelization can be </a:t>
            </a:r>
            <a:r>
              <a:rPr lang="en-US" dirty="0" smtClean="0">
                <a:ea typeface="ＭＳ Ｐゴシック" charset="-128"/>
              </a:rPr>
              <a:t>incremental</a:t>
            </a:r>
            <a:endParaRPr lang="en-US" dirty="0">
              <a:ea typeface="ＭＳ Ｐゴシック" charset="-128"/>
            </a:endParaRPr>
          </a:p>
          <a:p>
            <a:pPr marL="339725" indent="-282575">
              <a:spcAft>
                <a:spcPts val="600"/>
              </a:spcAft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dirty="0" smtClean="0">
                <a:ea typeface="ＭＳ Ｐゴシック" charset="-128"/>
              </a:rPr>
              <a:t>No message passing</a:t>
            </a:r>
          </a:p>
          <a:p>
            <a:pPr marL="339725" indent="-282575">
              <a:spcAft>
                <a:spcPts val="600"/>
              </a:spcAft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dirty="0" smtClean="0">
                <a:ea typeface="ＭＳ Ｐゴシック" charset="-128"/>
              </a:rPr>
              <a:t>Coarse-grained </a:t>
            </a:r>
            <a:r>
              <a:rPr lang="en-US" dirty="0">
                <a:ea typeface="ＭＳ Ｐゴシック" charset="-128"/>
              </a:rPr>
              <a:t>or fine-grained </a:t>
            </a:r>
            <a:r>
              <a:rPr lang="en-US" dirty="0" smtClean="0">
                <a:ea typeface="ＭＳ Ｐゴシック" charset="-128"/>
              </a:rPr>
              <a:t>parallelism</a:t>
            </a:r>
          </a:p>
          <a:p>
            <a:pPr marL="339725" indent="-282575">
              <a:spcAft>
                <a:spcPts val="600"/>
              </a:spcAft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dirty="0" smtClean="0">
                <a:ea typeface="ＭＳ Ｐゴシック" charset="-128"/>
              </a:rPr>
              <a:t>Widely-supported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815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OpenMP</a:t>
            </a:r>
            <a:r>
              <a:rPr lang="en-US" dirty="0" smtClean="0"/>
              <a:t> and cc-NUMA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016" y="1429780"/>
            <a:ext cx="4423926" cy="4593548"/>
          </a:xfrm>
        </p:spPr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c-NUMA = cache coherent </a:t>
            </a:r>
            <a:r>
              <a:rPr lang="en-US" dirty="0"/>
              <a:t>n</a:t>
            </a:r>
            <a:r>
              <a:rPr lang="en-US" dirty="0" smtClean="0"/>
              <a:t>on-uniform memory access</a:t>
            </a:r>
          </a:p>
          <a:p>
            <a:r>
              <a:rPr lang="en-US" dirty="0" smtClean="0"/>
              <a:t>Modern CPU’s utilize multiple levels of cache to reduce the time to get data to the ALU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4942" y="1212196"/>
            <a:ext cx="3848906" cy="481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574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OpenMP</a:t>
            </a:r>
            <a:r>
              <a:rPr lang="en-US" dirty="0" smtClean="0"/>
              <a:t> and cc-NUMA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016" y="1429780"/>
            <a:ext cx="8225784" cy="4593548"/>
          </a:xfrm>
        </p:spPr>
        <p:txBody>
          <a:bodyPr/>
          <a:lstStyle/>
          <a:p>
            <a:r>
              <a:rPr lang="en-US" dirty="0" smtClean="0"/>
              <a:t>Setup is advantageous because it allows individual CPU cores to get data more quickly from memory</a:t>
            </a:r>
          </a:p>
          <a:p>
            <a:r>
              <a:rPr lang="en-US" dirty="0" smtClean="0"/>
              <a:t>Maintaining cache coherence is expensive</a:t>
            </a:r>
          </a:p>
          <a:p>
            <a:r>
              <a:rPr lang="en-US" dirty="0" smtClean="0"/>
              <a:t>Result: you want to associate specific memory to specific CPU cores</a:t>
            </a:r>
          </a:p>
        </p:txBody>
      </p:sp>
    </p:spTree>
    <p:extLst>
      <p:ext uri="{BB962C8B-B14F-4D97-AF65-F5344CB8AC3E}">
        <p14:creationId xmlns:p14="http://schemas.microsoft.com/office/powerpoint/2010/main" val="1647371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OpenMP</a:t>
            </a:r>
            <a:r>
              <a:rPr lang="en-US" dirty="0" smtClean="0"/>
              <a:t> and cc-NUMA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016" y="1429780"/>
            <a:ext cx="8225784" cy="459354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Bind specific threads to specific cores:</a:t>
            </a:r>
          </a:p>
          <a:p>
            <a:pPr marL="400050" lvl="1" indent="0">
              <a:buNone/>
            </a:pPr>
            <a:r>
              <a:rPr lang="en-US" dirty="0" smtClean="0"/>
              <a:t>Intel: export </a:t>
            </a:r>
            <a:r>
              <a:rPr lang="en-US" dirty="0"/>
              <a:t>KMP_AFFINITY="</a:t>
            </a:r>
            <a:r>
              <a:rPr lang="en-US" dirty="0" err="1"/>
              <a:t>proclist</a:t>
            </a:r>
            <a:r>
              <a:rPr lang="en-US" dirty="0"/>
              <a:t>=[$CPUSET]"</a:t>
            </a:r>
          </a:p>
          <a:p>
            <a:pPr marL="400050" lvl="1" indent="0">
              <a:buNone/>
            </a:pPr>
            <a:r>
              <a:rPr lang="en-US" dirty="0" smtClean="0"/>
              <a:t>GCC: </a:t>
            </a:r>
            <a:r>
              <a:rPr lang="en-US" dirty="0"/>
              <a:t>export GOMP_CPU_AFFINITY="$CPUSET"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Associate memory with a specific thread:</a:t>
            </a:r>
          </a:p>
          <a:p>
            <a:pPr marL="914400" lvl="1" indent="-514350"/>
            <a:r>
              <a:rPr lang="en-US" dirty="0" smtClean="0"/>
              <a:t>First-touch policy: use parallel initialization so that values are initialized by the thread that will modify the value</a:t>
            </a:r>
          </a:p>
        </p:txBody>
      </p:sp>
    </p:spTree>
    <p:extLst>
      <p:ext uri="{BB962C8B-B14F-4D97-AF65-F5344CB8AC3E}">
        <p14:creationId xmlns:p14="http://schemas.microsoft.com/office/powerpoint/2010/main" val="1994263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SAXPY Example (Code)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marL="203200" indent="0">
              <a:buNone/>
            </a:pPr>
            <a:r>
              <a:rPr lang="en-US" dirty="0">
                <a:latin typeface="Courier New"/>
                <a:cs typeface="Courier New"/>
              </a:rPr>
              <a:t>//serial initialization:</a:t>
            </a:r>
          </a:p>
          <a:p>
            <a:pPr marL="203200" indent="0">
              <a:buNone/>
            </a:pPr>
            <a:r>
              <a:rPr lang="en-US" dirty="0">
                <a:latin typeface="Courier New"/>
                <a:cs typeface="Courier New"/>
              </a:rPr>
              <a:t>//OS will allocate all data close to initial thread</a:t>
            </a:r>
          </a:p>
          <a:p>
            <a:pPr marL="203200" indent="0">
              <a:buNone/>
            </a:pPr>
            <a:r>
              <a:rPr lang="en-US" dirty="0">
                <a:latin typeface="Courier New"/>
                <a:cs typeface="Courier New"/>
              </a:rPr>
              <a:t>for (</a:t>
            </a:r>
            <a:r>
              <a:rPr lang="en-US" dirty="0" err="1">
                <a:latin typeface="Courier New"/>
                <a:cs typeface="Courier New"/>
              </a:rPr>
              <a:t>i</a:t>
            </a:r>
            <a:r>
              <a:rPr lang="en-US" dirty="0">
                <a:latin typeface="Courier New"/>
                <a:cs typeface="Courier New"/>
              </a:rPr>
              <a:t>=0;i&lt;</a:t>
            </a:r>
            <a:r>
              <a:rPr lang="en-US" dirty="0" err="1">
                <a:latin typeface="Courier New"/>
                <a:cs typeface="Courier New"/>
              </a:rPr>
              <a:t>N;i</a:t>
            </a:r>
            <a:r>
              <a:rPr lang="en-US" dirty="0">
                <a:latin typeface="Courier New"/>
                <a:cs typeface="Courier New"/>
              </a:rPr>
              <a:t>++) a[</a:t>
            </a:r>
            <a:r>
              <a:rPr lang="en-US" dirty="0" err="1">
                <a:latin typeface="Courier New"/>
                <a:cs typeface="Courier New"/>
              </a:rPr>
              <a:t>i</a:t>
            </a:r>
            <a:r>
              <a:rPr lang="en-US" dirty="0">
                <a:latin typeface="Courier New"/>
                <a:cs typeface="Courier New"/>
              </a:rPr>
              <a:t>]=b[</a:t>
            </a:r>
            <a:r>
              <a:rPr lang="en-US" dirty="0" err="1">
                <a:latin typeface="Courier New"/>
                <a:cs typeface="Courier New"/>
              </a:rPr>
              <a:t>i</a:t>
            </a:r>
            <a:r>
              <a:rPr lang="en-US" dirty="0">
                <a:latin typeface="Courier New"/>
                <a:cs typeface="Courier New"/>
              </a:rPr>
              <a:t>]=c[</a:t>
            </a:r>
            <a:r>
              <a:rPr lang="en-US" dirty="0" err="1">
                <a:latin typeface="Courier New"/>
                <a:cs typeface="Courier New"/>
              </a:rPr>
              <a:t>i</a:t>
            </a:r>
            <a:r>
              <a:rPr lang="en-US" dirty="0">
                <a:latin typeface="Courier New"/>
                <a:cs typeface="Courier New"/>
              </a:rPr>
              <a:t>]=0.0;</a:t>
            </a:r>
          </a:p>
          <a:p>
            <a:pPr marL="203200" indent="0">
              <a:buNone/>
            </a:pPr>
            <a:r>
              <a:rPr lang="en-US" dirty="0">
                <a:latin typeface="Courier New"/>
                <a:cs typeface="Courier New"/>
              </a:rPr>
              <a:t>//</a:t>
            </a:r>
            <a:r>
              <a:rPr lang="en-US" dirty="0" err="1">
                <a:latin typeface="Courier New"/>
                <a:cs typeface="Courier New"/>
              </a:rPr>
              <a:t>saxpying</a:t>
            </a:r>
            <a:r>
              <a:rPr lang="en-US" dirty="0">
                <a:latin typeface="Courier New"/>
                <a:cs typeface="Courier New"/>
              </a:rPr>
              <a:t> with poor memory placement</a:t>
            </a:r>
          </a:p>
          <a:p>
            <a:pPr marL="203200" indent="0">
              <a:buNone/>
            </a:pPr>
            <a:r>
              <a:rPr lang="en-US" dirty="0">
                <a:latin typeface="Courier New"/>
                <a:cs typeface="Courier New"/>
              </a:rPr>
              <a:t>#pragma </a:t>
            </a:r>
            <a:r>
              <a:rPr lang="en-US" dirty="0" err="1">
                <a:latin typeface="Courier New"/>
                <a:cs typeface="Courier New"/>
              </a:rPr>
              <a:t>omp</a:t>
            </a:r>
            <a:r>
              <a:rPr lang="en-US" dirty="0">
                <a:latin typeface="Courier New"/>
                <a:cs typeface="Courier New"/>
              </a:rPr>
              <a:t> parallel for</a:t>
            </a:r>
          </a:p>
          <a:p>
            <a:pPr marL="203200" indent="0">
              <a:buNone/>
            </a:pPr>
            <a:r>
              <a:rPr lang="en-US" dirty="0">
                <a:latin typeface="Courier New"/>
                <a:cs typeface="Courier New"/>
              </a:rPr>
              <a:t>for(</a:t>
            </a:r>
            <a:r>
              <a:rPr lang="en-US" dirty="0" err="1">
                <a:latin typeface="Courier New"/>
                <a:cs typeface="Courier New"/>
              </a:rPr>
              <a:t>i</a:t>
            </a:r>
            <a:r>
              <a:rPr lang="en-US" dirty="0">
                <a:latin typeface="Courier New"/>
                <a:cs typeface="Courier New"/>
              </a:rPr>
              <a:t>=0;i&lt;</a:t>
            </a:r>
            <a:r>
              <a:rPr lang="en-US" dirty="0" err="1">
                <a:latin typeface="Courier New"/>
                <a:cs typeface="Courier New"/>
              </a:rPr>
              <a:t>N;i</a:t>
            </a:r>
            <a:r>
              <a:rPr lang="en-US" dirty="0">
                <a:latin typeface="Courier New"/>
                <a:cs typeface="Courier New"/>
              </a:rPr>
              <a:t>++) a[</a:t>
            </a:r>
            <a:r>
              <a:rPr lang="en-US" dirty="0" err="1">
                <a:latin typeface="Courier New"/>
                <a:cs typeface="Courier New"/>
              </a:rPr>
              <a:t>i</a:t>
            </a:r>
            <a:r>
              <a:rPr lang="en-US" dirty="0">
                <a:latin typeface="Courier New"/>
                <a:cs typeface="Courier New"/>
              </a:rPr>
              <a:t>]=b[</a:t>
            </a:r>
            <a:r>
              <a:rPr lang="en-US" dirty="0" err="1">
                <a:latin typeface="Courier New"/>
                <a:cs typeface="Courier New"/>
              </a:rPr>
              <a:t>i</a:t>
            </a:r>
            <a:r>
              <a:rPr lang="en-US" dirty="0">
                <a:latin typeface="Courier New"/>
                <a:cs typeface="Courier New"/>
              </a:rPr>
              <a:t>]+scalar*c[</a:t>
            </a:r>
            <a:r>
              <a:rPr lang="en-US" dirty="0" err="1">
                <a:latin typeface="Courier New"/>
                <a:cs typeface="Courier New"/>
              </a:rPr>
              <a:t>i</a:t>
            </a:r>
            <a:r>
              <a:rPr lang="en-US" dirty="0">
                <a:latin typeface="Courier New"/>
                <a:cs typeface="Courier New"/>
              </a:rPr>
              <a:t>];</a:t>
            </a:r>
          </a:p>
          <a:p>
            <a:pPr marL="20320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203200" indent="0">
              <a:buNone/>
            </a:pPr>
            <a:r>
              <a:rPr lang="en-US" dirty="0">
                <a:latin typeface="Courier New"/>
                <a:cs typeface="Courier New"/>
              </a:rPr>
              <a:t>//parallel initialization: data allocated where used</a:t>
            </a:r>
          </a:p>
          <a:p>
            <a:pPr marL="203200" indent="0">
              <a:buNone/>
            </a:pPr>
            <a:r>
              <a:rPr lang="en-US" dirty="0">
                <a:latin typeface="Courier New"/>
                <a:cs typeface="Courier New"/>
              </a:rPr>
              <a:t># pragma </a:t>
            </a:r>
            <a:r>
              <a:rPr lang="en-US" dirty="0" err="1">
                <a:latin typeface="Courier New"/>
                <a:cs typeface="Courier New"/>
              </a:rPr>
              <a:t>omp</a:t>
            </a:r>
            <a:r>
              <a:rPr lang="en-US" dirty="0">
                <a:latin typeface="Courier New"/>
                <a:cs typeface="Courier New"/>
              </a:rPr>
              <a:t> parallel for</a:t>
            </a:r>
          </a:p>
          <a:p>
            <a:pPr marL="203200" indent="0">
              <a:buNone/>
            </a:pPr>
            <a:r>
              <a:rPr lang="en-US" dirty="0">
                <a:latin typeface="Courier New"/>
                <a:cs typeface="Courier New"/>
              </a:rPr>
              <a:t>for (</a:t>
            </a:r>
            <a:r>
              <a:rPr lang="en-US" dirty="0" err="1">
                <a:latin typeface="Courier New"/>
                <a:cs typeface="Courier New"/>
              </a:rPr>
              <a:t>i</a:t>
            </a:r>
            <a:r>
              <a:rPr lang="en-US" dirty="0">
                <a:latin typeface="Courier New"/>
                <a:cs typeface="Courier New"/>
              </a:rPr>
              <a:t>=0;i&lt;</a:t>
            </a:r>
            <a:r>
              <a:rPr lang="en-US" dirty="0" err="1">
                <a:latin typeface="Courier New"/>
                <a:cs typeface="Courier New"/>
              </a:rPr>
              <a:t>N;i</a:t>
            </a:r>
            <a:r>
              <a:rPr lang="en-US" dirty="0">
                <a:latin typeface="Courier New"/>
                <a:cs typeface="Courier New"/>
              </a:rPr>
              <a:t>++) a[</a:t>
            </a:r>
            <a:r>
              <a:rPr lang="en-US" dirty="0" err="1">
                <a:latin typeface="Courier New"/>
                <a:cs typeface="Courier New"/>
              </a:rPr>
              <a:t>i</a:t>
            </a:r>
            <a:r>
              <a:rPr lang="en-US" dirty="0">
                <a:latin typeface="Courier New"/>
                <a:cs typeface="Courier New"/>
              </a:rPr>
              <a:t>]=b[</a:t>
            </a:r>
            <a:r>
              <a:rPr lang="en-US" dirty="0" err="1">
                <a:latin typeface="Courier New"/>
                <a:cs typeface="Courier New"/>
              </a:rPr>
              <a:t>i</a:t>
            </a:r>
            <a:r>
              <a:rPr lang="en-US" dirty="0">
                <a:latin typeface="Courier New"/>
                <a:cs typeface="Courier New"/>
              </a:rPr>
              <a:t>]=c[</a:t>
            </a:r>
            <a:r>
              <a:rPr lang="en-US" dirty="0" err="1">
                <a:latin typeface="Courier New"/>
                <a:cs typeface="Courier New"/>
              </a:rPr>
              <a:t>i</a:t>
            </a:r>
            <a:r>
              <a:rPr lang="en-US" dirty="0">
                <a:latin typeface="Courier New"/>
                <a:cs typeface="Courier New"/>
              </a:rPr>
              <a:t>]=0.0;</a:t>
            </a:r>
          </a:p>
          <a:p>
            <a:pPr marL="203200" indent="0">
              <a:buNone/>
            </a:pPr>
            <a:r>
              <a:rPr lang="en-US" dirty="0">
                <a:latin typeface="Courier New"/>
                <a:cs typeface="Courier New"/>
              </a:rPr>
              <a:t>//</a:t>
            </a:r>
            <a:r>
              <a:rPr lang="en-US" dirty="0" err="1">
                <a:latin typeface="Courier New"/>
                <a:cs typeface="Courier New"/>
              </a:rPr>
              <a:t>saxpying</a:t>
            </a:r>
            <a:r>
              <a:rPr lang="en-US" dirty="0">
                <a:latin typeface="Courier New"/>
                <a:cs typeface="Courier New"/>
              </a:rPr>
              <a:t> with optimal memory placement</a:t>
            </a:r>
          </a:p>
          <a:p>
            <a:pPr marL="203200" indent="0">
              <a:buNone/>
            </a:pPr>
            <a:r>
              <a:rPr lang="en-US" dirty="0">
                <a:latin typeface="Courier New"/>
                <a:cs typeface="Courier New"/>
              </a:rPr>
              <a:t>#pragma </a:t>
            </a:r>
            <a:r>
              <a:rPr lang="en-US" dirty="0" err="1">
                <a:latin typeface="Courier New"/>
                <a:cs typeface="Courier New"/>
              </a:rPr>
              <a:t>omp</a:t>
            </a:r>
            <a:r>
              <a:rPr lang="en-US" dirty="0">
                <a:latin typeface="Courier New"/>
                <a:cs typeface="Courier New"/>
              </a:rPr>
              <a:t> parallel for</a:t>
            </a:r>
          </a:p>
          <a:p>
            <a:pPr marL="203200" indent="0">
              <a:buNone/>
            </a:pPr>
            <a:r>
              <a:rPr lang="en-US" dirty="0">
                <a:latin typeface="Courier New"/>
                <a:cs typeface="Courier New"/>
              </a:rPr>
              <a:t>for(</a:t>
            </a:r>
            <a:r>
              <a:rPr lang="en-US" dirty="0" err="1">
                <a:latin typeface="Courier New"/>
                <a:cs typeface="Courier New"/>
              </a:rPr>
              <a:t>i</a:t>
            </a:r>
            <a:r>
              <a:rPr lang="en-US" dirty="0">
                <a:latin typeface="Courier New"/>
                <a:cs typeface="Courier New"/>
              </a:rPr>
              <a:t>=0;i&lt;</a:t>
            </a:r>
            <a:r>
              <a:rPr lang="en-US" dirty="0" err="1">
                <a:latin typeface="Courier New"/>
                <a:cs typeface="Courier New"/>
              </a:rPr>
              <a:t>N;i</a:t>
            </a:r>
            <a:r>
              <a:rPr lang="en-US" dirty="0">
                <a:latin typeface="Courier New"/>
                <a:cs typeface="Courier New"/>
              </a:rPr>
              <a:t>++) a[</a:t>
            </a:r>
            <a:r>
              <a:rPr lang="en-US" dirty="0" err="1">
                <a:latin typeface="Courier New"/>
                <a:cs typeface="Courier New"/>
              </a:rPr>
              <a:t>i</a:t>
            </a:r>
            <a:r>
              <a:rPr lang="en-US" dirty="0">
                <a:latin typeface="Courier New"/>
                <a:cs typeface="Courier New"/>
              </a:rPr>
              <a:t>]=b[</a:t>
            </a:r>
            <a:r>
              <a:rPr lang="en-US" dirty="0" err="1">
                <a:latin typeface="Courier New"/>
                <a:cs typeface="Courier New"/>
              </a:rPr>
              <a:t>i</a:t>
            </a:r>
            <a:r>
              <a:rPr lang="en-US" dirty="0">
                <a:latin typeface="Courier New"/>
                <a:cs typeface="Courier New"/>
              </a:rPr>
              <a:t>]+scalar*c[</a:t>
            </a:r>
            <a:r>
              <a:rPr lang="en-US" dirty="0" err="1">
                <a:latin typeface="Courier New"/>
                <a:cs typeface="Courier New"/>
              </a:rPr>
              <a:t>i</a:t>
            </a:r>
            <a:r>
              <a:rPr lang="en-US" dirty="0">
                <a:latin typeface="Courier New"/>
                <a:cs typeface="Courier New"/>
              </a:rPr>
              <a:t>];</a:t>
            </a:r>
          </a:p>
          <a:p>
            <a:pPr marL="203200" indent="0">
              <a:buNone/>
            </a:pPr>
            <a:endParaRPr lang="en-US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18920372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SAXPY Example (Output)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203200" indent="0">
              <a:buNone/>
            </a:pPr>
            <a:r>
              <a:rPr lang="en-US" dirty="0">
                <a:latin typeface="Courier New"/>
                <a:cs typeface="Courier New"/>
              </a:rPr>
              <a:t>$ </a:t>
            </a:r>
            <a:r>
              <a:rPr lang="en-US" dirty="0" err="1">
                <a:latin typeface="Courier New"/>
                <a:cs typeface="Courier New"/>
              </a:rPr>
              <a:t>icc</a:t>
            </a:r>
            <a:r>
              <a:rPr lang="en-US" dirty="0">
                <a:latin typeface="Courier New"/>
                <a:cs typeface="Courier New"/>
              </a:rPr>
              <a:t> -</a:t>
            </a:r>
            <a:r>
              <a:rPr lang="en-US" dirty="0" err="1">
                <a:latin typeface="Courier New"/>
                <a:cs typeface="Courier New"/>
              </a:rPr>
              <a:t>openmp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omp_saxpy.c</a:t>
            </a:r>
            <a:r>
              <a:rPr lang="en-US" dirty="0">
                <a:latin typeface="Courier New"/>
                <a:cs typeface="Courier New"/>
              </a:rPr>
              <a:t> -o </a:t>
            </a:r>
            <a:r>
              <a:rPr lang="en-US" dirty="0" err="1" smtClean="0">
                <a:latin typeface="Courier New"/>
                <a:cs typeface="Courier New"/>
              </a:rPr>
              <a:t>saxpy</a:t>
            </a:r>
            <a:endParaRPr lang="en-US" dirty="0" smtClean="0">
              <a:latin typeface="Courier New"/>
              <a:cs typeface="Courier New"/>
            </a:endParaRPr>
          </a:p>
          <a:p>
            <a:pPr marL="203200" indent="0">
              <a:buNone/>
            </a:pPr>
            <a:r>
              <a:rPr lang="en-US" dirty="0">
                <a:latin typeface="Courier New"/>
                <a:cs typeface="Courier New"/>
              </a:rPr>
              <a:t>$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.</a:t>
            </a:r>
            <a:r>
              <a:rPr lang="en-US" dirty="0" smtClean="0">
                <a:latin typeface="Courier New"/>
                <a:cs typeface="Courier New"/>
              </a:rPr>
              <a:t>/</a:t>
            </a:r>
            <a:r>
              <a:rPr lang="en-US" dirty="0" err="1" smtClean="0">
                <a:latin typeface="Courier New"/>
                <a:cs typeface="Courier New"/>
              </a:rPr>
              <a:t>saxpy</a:t>
            </a:r>
            <a:endParaRPr lang="en-US" dirty="0">
              <a:latin typeface="Courier New"/>
              <a:cs typeface="Courier New"/>
            </a:endParaRPr>
          </a:p>
          <a:p>
            <a:pPr marL="203200" indent="0">
              <a:buNone/>
            </a:pPr>
            <a:r>
              <a:rPr lang="en-US" dirty="0">
                <a:latin typeface="Courier New"/>
                <a:cs typeface="Courier New"/>
              </a:rPr>
              <a:t>SAXPY with </a:t>
            </a:r>
            <a:r>
              <a:rPr lang="en-US" dirty="0" smtClean="0">
                <a:latin typeface="Courier New"/>
                <a:cs typeface="Courier New"/>
              </a:rPr>
              <a:t>Serial </a:t>
            </a:r>
            <a:r>
              <a:rPr lang="en-US" dirty="0">
                <a:latin typeface="Courier New"/>
                <a:cs typeface="Courier New"/>
              </a:rPr>
              <a:t>Initialization: </a:t>
            </a:r>
            <a:endParaRPr lang="en-US" dirty="0" smtClean="0">
              <a:latin typeface="Courier New"/>
              <a:cs typeface="Courier New"/>
            </a:endParaRPr>
          </a:p>
          <a:p>
            <a:pPr marL="203200" indent="0">
              <a:buNone/>
            </a:pPr>
            <a:r>
              <a:rPr lang="en-US" dirty="0" smtClean="0">
                <a:latin typeface="Courier New"/>
                <a:cs typeface="Courier New"/>
              </a:rPr>
              <a:t>Elapsed </a:t>
            </a:r>
            <a:r>
              <a:rPr lang="en-US" dirty="0">
                <a:latin typeface="Courier New"/>
                <a:cs typeface="Courier New"/>
              </a:rPr>
              <a:t>time = 0.105552</a:t>
            </a:r>
          </a:p>
          <a:p>
            <a:pPr marL="203200" indent="0">
              <a:buNone/>
            </a:pPr>
            <a:endParaRPr lang="en-US" dirty="0" smtClean="0">
              <a:latin typeface="Courier New"/>
              <a:cs typeface="Courier New"/>
            </a:endParaRPr>
          </a:p>
          <a:p>
            <a:pPr marL="203200" indent="0">
              <a:buNone/>
            </a:pPr>
            <a:r>
              <a:rPr lang="en-US" dirty="0" smtClean="0">
                <a:latin typeface="Courier New"/>
                <a:cs typeface="Courier New"/>
              </a:rPr>
              <a:t>SAXPY </a:t>
            </a:r>
            <a:r>
              <a:rPr lang="en-US" dirty="0">
                <a:latin typeface="Courier New"/>
                <a:cs typeface="Courier New"/>
              </a:rPr>
              <a:t>with Parallel Initialization: </a:t>
            </a:r>
            <a:endParaRPr lang="en-US" dirty="0" smtClean="0">
              <a:latin typeface="Courier New"/>
              <a:cs typeface="Courier New"/>
            </a:endParaRPr>
          </a:p>
          <a:p>
            <a:pPr marL="203200" indent="0">
              <a:buNone/>
            </a:pPr>
            <a:r>
              <a:rPr lang="en-US" dirty="0" smtClean="0">
                <a:latin typeface="Courier New"/>
                <a:cs typeface="Courier New"/>
              </a:rPr>
              <a:t>Elapsed </a:t>
            </a:r>
            <a:r>
              <a:rPr lang="en-US" dirty="0">
                <a:latin typeface="Courier New"/>
                <a:cs typeface="Courier New"/>
              </a:rPr>
              <a:t>time = 0.012795</a:t>
            </a:r>
          </a:p>
          <a:p>
            <a:pPr marL="20320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203200" indent="0">
              <a:buNone/>
            </a:pPr>
            <a:endParaRPr lang="en-US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27071042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Example, Part 1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71" y="1246807"/>
            <a:ext cx="7438872" cy="473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6625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Simple Example, Part 2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1509713"/>
            <a:ext cx="7821613" cy="420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7619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Exercise: Performance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Insert a timer into your </a:t>
            </a:r>
            <a:r>
              <a:rPr lang="en-US" dirty="0" err="1" smtClean="0"/>
              <a:t>OpenMP</a:t>
            </a:r>
            <a:r>
              <a:rPr lang="en-US" dirty="0" smtClean="0"/>
              <a:t> code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Run the code using 1,2,4,8 cores – does your code scale as you increase the number of cores?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Can you make the code run faster?</a:t>
            </a:r>
          </a:p>
          <a:p>
            <a:pPr marL="914400" lvl="1" indent="-514350"/>
            <a:r>
              <a:rPr lang="en-US" dirty="0" smtClean="0"/>
              <a:t>Improve load balancing</a:t>
            </a:r>
          </a:p>
          <a:p>
            <a:pPr marL="914400" lvl="1" indent="-514350"/>
            <a:r>
              <a:rPr lang="en-US" dirty="0" smtClean="0"/>
              <a:t>Reduce overhead</a:t>
            </a:r>
          </a:p>
          <a:p>
            <a:pPr marL="914400" lvl="1" indent="-514350"/>
            <a:r>
              <a:rPr lang="en-US" dirty="0"/>
              <a:t>P</a:t>
            </a:r>
            <a:r>
              <a:rPr lang="en-US" dirty="0" smtClean="0"/>
              <a:t>arallel initialization </a:t>
            </a:r>
          </a:p>
        </p:txBody>
      </p:sp>
    </p:spTree>
    <p:extLst>
      <p:ext uri="{BB962C8B-B14F-4D97-AF65-F5344CB8AC3E}">
        <p14:creationId xmlns:p14="http://schemas.microsoft.com/office/powerpoint/2010/main" val="683023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Online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ARC </a:t>
            </a:r>
            <a:r>
              <a:rPr lang="en-US" dirty="0" err="1" smtClean="0"/>
              <a:t>OpenMP</a:t>
            </a:r>
            <a:r>
              <a:rPr lang="en-US" dirty="0" smtClean="0"/>
              <a:t> page: </a:t>
            </a:r>
            <a:r>
              <a:rPr lang="en-US" dirty="0" smtClean="0">
                <a:hlinkClick r:id="rId2"/>
              </a:rPr>
              <a:t>http://www.arc.vt.edu/openmp</a:t>
            </a:r>
            <a:endParaRPr lang="en-US" dirty="0" smtClean="0"/>
          </a:p>
          <a:p>
            <a:r>
              <a:rPr lang="en-US" dirty="0" err="1" smtClean="0"/>
              <a:t>OpenMP</a:t>
            </a:r>
            <a:r>
              <a:rPr lang="en-US" dirty="0" smtClean="0"/>
              <a:t> Application Programming Interface: </a:t>
            </a:r>
            <a:r>
              <a:rPr lang="en-US" dirty="0" smtClean="0">
                <a:hlinkClick r:id="rId3"/>
              </a:rPr>
              <a:t>http://www.openmp.org/mp-documents/OpenMP4.0.0.pdf</a:t>
            </a:r>
            <a:endParaRPr lang="en-US" dirty="0" smtClean="0"/>
          </a:p>
          <a:p>
            <a:r>
              <a:rPr lang="en-US" dirty="0" smtClean="0"/>
              <a:t>LLNL Examples: </a:t>
            </a:r>
            <a:r>
              <a:rPr lang="en-US" dirty="0" smtClean="0">
                <a:hlinkClick r:id="rId4"/>
              </a:rPr>
              <a:t>https://computing.llnl.gov/tutorials/openMP/exercise.html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542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Thank You!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116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9725" indent="-282575">
              <a:spcAft>
                <a:spcPts val="600"/>
              </a:spcAft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dirty="0">
                <a:ea typeface="ＭＳ Ｐゴシック" charset="-128"/>
              </a:rPr>
              <a:t>Scalability limited by memory </a:t>
            </a:r>
            <a:r>
              <a:rPr lang="en-US" dirty="0" smtClean="0">
                <a:ea typeface="ＭＳ Ｐゴシック" charset="-128"/>
              </a:rPr>
              <a:t>architecture</a:t>
            </a:r>
          </a:p>
          <a:p>
            <a:pPr marL="739775" lvl="1" indent="-282575">
              <a:spcAft>
                <a:spcPts val="600"/>
              </a:spcAft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dirty="0" smtClean="0">
                <a:ea typeface="ＭＳ Ｐゴシック" charset="-128"/>
              </a:rPr>
              <a:t>To a single node (8 to 32 cores) on most machines</a:t>
            </a:r>
            <a:endParaRPr lang="en-US" dirty="0">
              <a:ea typeface="ＭＳ Ｐゴシック" charset="-128"/>
            </a:endParaRPr>
          </a:p>
          <a:p>
            <a:pPr marL="339725" indent="-282575">
              <a:spcAft>
                <a:spcPts val="600"/>
              </a:spcAft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dirty="0" smtClean="0">
                <a:ea typeface="ＭＳ Ｐゴシック" charset="-128"/>
              </a:rPr>
              <a:t>Managing shared memory can be tricky</a:t>
            </a:r>
          </a:p>
          <a:p>
            <a:pPr marL="339725" indent="-282575">
              <a:spcAft>
                <a:spcPts val="600"/>
              </a:spcAft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dirty="0" smtClean="0">
                <a:ea typeface="ＭＳ Ｐゴシック" charset="-128"/>
              </a:rPr>
              <a:t>Improving performance is not always guaranteed or easy</a:t>
            </a:r>
            <a:endParaRPr lang="en-US" dirty="0">
              <a:ea typeface="ＭＳ Ｐゴシック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809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03418"/>
            <a:ext cx="8229600" cy="2919910"/>
          </a:xfrm>
        </p:spPr>
        <p:txBody>
          <a:bodyPr/>
          <a:lstStyle/>
          <a:p>
            <a:r>
              <a:rPr lang="en-US" dirty="0" smtClean="0"/>
              <a:t>Your laptop</a:t>
            </a:r>
          </a:p>
          <a:p>
            <a:r>
              <a:rPr lang="en-US" dirty="0" smtClean="0"/>
              <a:t>Multicore</a:t>
            </a:r>
            <a:r>
              <a:rPr lang="en-US" dirty="0"/>
              <a:t>, multiple memory NUMA system</a:t>
            </a:r>
          </a:p>
          <a:p>
            <a:pPr lvl="1"/>
            <a:r>
              <a:rPr lang="en-US" dirty="0" err="1"/>
              <a:t>HokieOne</a:t>
            </a:r>
            <a:r>
              <a:rPr lang="en-US" dirty="0"/>
              <a:t> (SGI UV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One node on a hybrid system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968282" y="1363113"/>
            <a:ext cx="3207436" cy="1302532"/>
            <a:chOff x="1558528" y="1972733"/>
            <a:chExt cx="1861759" cy="756056"/>
          </a:xfrm>
        </p:grpSpPr>
        <p:cxnSp>
          <p:nvCxnSpPr>
            <p:cNvPr id="4" name="Straight Connector 3"/>
            <p:cNvCxnSpPr>
              <a:stCxn id="9" idx="0"/>
            </p:cNvCxnSpPr>
            <p:nvPr/>
          </p:nvCxnSpPr>
          <p:spPr>
            <a:xfrm rot="5400000" flipH="1" flipV="1">
              <a:off x="1584621" y="2352716"/>
              <a:ext cx="216300" cy="112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rot="5400000" flipH="1" flipV="1">
              <a:off x="1991021" y="2352716"/>
              <a:ext cx="216300" cy="112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 flipH="1" flipV="1">
              <a:off x="2388955" y="2352716"/>
              <a:ext cx="216300" cy="112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 flipH="1" flipV="1">
              <a:off x="2778421" y="2352716"/>
              <a:ext cx="216300" cy="112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 flipH="1" flipV="1">
              <a:off x="3176355" y="2352716"/>
              <a:ext cx="216300" cy="112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1558528" y="2461428"/>
              <a:ext cx="267361" cy="267361"/>
            </a:xfrm>
            <a:prstGeom prst="rect">
              <a:avLst/>
            </a:prstGeom>
            <a:solidFill>
              <a:srgbClr val="800000"/>
            </a:solidFill>
            <a:ln w="12700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P</a:t>
              </a:r>
              <a:endParaRPr lang="en-US" sz="16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558528" y="1972733"/>
              <a:ext cx="1861759" cy="272395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Memory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961361" y="2461428"/>
              <a:ext cx="267361" cy="267361"/>
            </a:xfrm>
            <a:prstGeom prst="rect">
              <a:avLst/>
            </a:prstGeom>
            <a:solidFill>
              <a:srgbClr val="800000"/>
            </a:solidFill>
            <a:ln w="12700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P</a:t>
              </a:r>
              <a:endParaRPr lang="en-US" sz="16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758560" y="2461428"/>
              <a:ext cx="267361" cy="267361"/>
            </a:xfrm>
            <a:prstGeom prst="rect">
              <a:avLst/>
            </a:prstGeom>
            <a:solidFill>
              <a:srgbClr val="800000"/>
            </a:solidFill>
            <a:ln w="12700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P</a:t>
              </a:r>
              <a:endParaRPr lang="en-US" sz="16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364194" y="2461428"/>
              <a:ext cx="267361" cy="267361"/>
            </a:xfrm>
            <a:prstGeom prst="rect">
              <a:avLst/>
            </a:prstGeom>
            <a:solidFill>
              <a:srgbClr val="800000"/>
            </a:solidFill>
            <a:ln w="12700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P</a:t>
              </a:r>
              <a:endParaRPr lang="en-US" sz="16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152926" y="2461428"/>
              <a:ext cx="267361" cy="267361"/>
            </a:xfrm>
            <a:prstGeom prst="rect">
              <a:avLst/>
            </a:prstGeom>
            <a:solidFill>
              <a:srgbClr val="800000"/>
            </a:solidFill>
            <a:ln w="12700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P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72805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6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Fork-join Parallelism</a:t>
            </a:r>
            <a:endParaRPr lang="en-US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302328"/>
            <a:ext cx="8229600" cy="218627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Parallelism by region</a:t>
            </a:r>
          </a:p>
          <a:p>
            <a:r>
              <a:rPr lang="en-US" dirty="0" smtClean="0"/>
              <a:t>Master Thread: Initiated at run-time &amp; persists throughout execution</a:t>
            </a:r>
          </a:p>
          <a:p>
            <a:pPr lvl="1"/>
            <a:r>
              <a:rPr lang="en-US" dirty="0" smtClean="0"/>
              <a:t>Assembles team of parallel threads at parallel regions</a:t>
            </a:r>
            <a:endParaRPr lang="en-US" dirty="0"/>
          </a:p>
        </p:txBody>
      </p:sp>
      <p:grpSp>
        <p:nvGrpSpPr>
          <p:cNvPr id="24580" name="Group 133"/>
          <p:cNvGrpSpPr>
            <a:grpSpLocks/>
          </p:cNvGrpSpPr>
          <p:nvPr/>
        </p:nvGrpSpPr>
        <p:grpSpPr bwMode="auto">
          <a:xfrm>
            <a:off x="533400" y="3488603"/>
            <a:ext cx="8239125" cy="2732087"/>
            <a:chOff x="533400" y="3516312"/>
            <a:chExt cx="8239125" cy="2732086"/>
          </a:xfrm>
        </p:grpSpPr>
        <p:cxnSp>
          <p:nvCxnSpPr>
            <p:cNvPr id="131" name="Straight Connector 130"/>
            <p:cNvCxnSpPr>
              <a:stCxn id="24626" idx="6"/>
            </p:cNvCxnSpPr>
            <p:nvPr/>
          </p:nvCxnSpPr>
          <p:spPr>
            <a:xfrm flipV="1">
              <a:off x="2235200" y="4343399"/>
              <a:ext cx="6375400" cy="17463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582" name="Line 3"/>
            <p:cNvSpPr>
              <a:spLocks noChangeShapeType="1"/>
            </p:cNvSpPr>
            <p:nvPr/>
          </p:nvSpPr>
          <p:spPr bwMode="auto">
            <a:xfrm flipV="1">
              <a:off x="1938064" y="3754436"/>
              <a:ext cx="6642395" cy="20638"/>
            </a:xfrm>
            <a:prstGeom prst="line">
              <a:avLst/>
            </a:prstGeom>
            <a:noFill/>
            <a:ln w="25560">
              <a:solidFill>
                <a:srgbClr val="000066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3" name="Text Box 5"/>
            <p:cNvSpPr txBox="1">
              <a:spLocks noChangeArrowheads="1"/>
            </p:cNvSpPr>
            <p:nvPr/>
          </p:nvSpPr>
          <p:spPr bwMode="auto">
            <a:xfrm>
              <a:off x="1249223" y="3516312"/>
              <a:ext cx="755503" cy="460374"/>
            </a:xfrm>
            <a:prstGeom prst="rect">
              <a:avLst/>
            </a:prstGeom>
            <a:solidFill>
              <a:srgbClr val="003366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FFFFFF"/>
                  </a:solidFill>
                </a:rPr>
                <a:t>time</a:t>
              </a:r>
            </a:p>
          </p:txBody>
        </p:sp>
        <p:grpSp>
          <p:nvGrpSpPr>
            <p:cNvPr id="24584" name="Group 6"/>
            <p:cNvGrpSpPr>
              <a:grpSpLocks/>
            </p:cNvGrpSpPr>
            <p:nvPr/>
          </p:nvGrpSpPr>
          <p:grpSpPr bwMode="auto">
            <a:xfrm>
              <a:off x="2060278" y="3985800"/>
              <a:ext cx="1285624" cy="462107"/>
              <a:chOff x="1133" y="2351"/>
              <a:chExt cx="810" cy="291"/>
            </a:xfrm>
          </p:grpSpPr>
          <p:sp>
            <p:nvSpPr>
              <p:cNvPr id="24625" name="Text Box 8"/>
              <p:cNvSpPr txBox="1">
                <a:spLocks noChangeArrowheads="1"/>
              </p:cNvSpPr>
              <p:nvPr/>
            </p:nvSpPr>
            <p:spPr bwMode="auto">
              <a:xfrm>
                <a:off x="1310" y="2351"/>
                <a:ext cx="633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1pPr>
                <a:lvl2pPr marL="37931725" indent="-37474525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2pPr>
                <a:lvl3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3pPr>
                <a:lvl4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4pPr>
                <a:lvl5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sz="2000">
                    <a:solidFill>
                      <a:srgbClr val="000000"/>
                    </a:solidFill>
                  </a:rPr>
                  <a:t>Serial</a:t>
                </a:r>
              </a:p>
            </p:txBody>
          </p:sp>
          <p:sp>
            <p:nvSpPr>
              <p:cNvPr id="24626" name="Oval 9"/>
              <p:cNvSpPr>
                <a:spLocks noChangeArrowheads="1"/>
              </p:cNvSpPr>
              <p:nvPr/>
            </p:nvSpPr>
            <p:spPr bwMode="auto">
              <a:xfrm>
                <a:off x="1133" y="2532"/>
                <a:ext cx="110" cy="110"/>
              </a:xfrm>
              <a:prstGeom prst="ellipse">
                <a:avLst/>
              </a:prstGeom>
              <a:gradFill rotWithShape="0">
                <a:gsLst>
                  <a:gs pos="0">
                    <a:srgbClr val="00FFFF"/>
                  </a:gs>
                  <a:gs pos="100000">
                    <a:srgbClr val="006C6C"/>
                  </a:gs>
                </a:gsLst>
                <a:path path="shape">
                  <a:fillToRect l="50000" t="50000" r="50000" b="50000"/>
                </a:path>
              </a:gradFill>
              <a:ln w="936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585" name="Group 10"/>
            <p:cNvGrpSpPr>
              <a:grpSpLocks/>
            </p:cNvGrpSpPr>
            <p:nvPr/>
          </p:nvGrpSpPr>
          <p:grpSpPr bwMode="auto">
            <a:xfrm>
              <a:off x="3326858" y="3998910"/>
              <a:ext cx="1511007" cy="1474785"/>
              <a:chOff x="1931" y="2360"/>
              <a:chExt cx="952" cy="929"/>
            </a:xfrm>
          </p:grpSpPr>
          <p:grpSp>
            <p:nvGrpSpPr>
              <p:cNvPr id="24615" name="Group 11"/>
              <p:cNvGrpSpPr>
                <a:grpSpLocks/>
              </p:cNvGrpSpPr>
              <p:nvPr/>
            </p:nvGrpSpPr>
            <p:grpSpPr bwMode="auto">
              <a:xfrm>
                <a:off x="1987" y="2593"/>
                <a:ext cx="864" cy="345"/>
                <a:chOff x="1987" y="2593"/>
                <a:chExt cx="864" cy="345"/>
              </a:xfrm>
            </p:grpSpPr>
            <p:sp>
              <p:nvSpPr>
                <p:cNvPr id="24622" name="Rectangle 12"/>
                <p:cNvSpPr>
                  <a:spLocks noChangeArrowheads="1"/>
                </p:cNvSpPr>
                <p:nvPr/>
              </p:nvSpPr>
              <p:spPr bwMode="auto">
                <a:xfrm>
                  <a:off x="1987" y="2593"/>
                  <a:ext cx="864" cy="115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23" name="Rectangle 13"/>
                <p:cNvSpPr>
                  <a:spLocks noChangeArrowheads="1"/>
                </p:cNvSpPr>
                <p:nvPr/>
              </p:nvSpPr>
              <p:spPr bwMode="auto">
                <a:xfrm>
                  <a:off x="1987" y="2708"/>
                  <a:ext cx="864" cy="115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24" name="Rectangle 14"/>
                <p:cNvSpPr>
                  <a:spLocks noChangeArrowheads="1"/>
                </p:cNvSpPr>
                <p:nvPr/>
              </p:nvSpPr>
              <p:spPr bwMode="auto">
                <a:xfrm>
                  <a:off x="1987" y="2823"/>
                  <a:ext cx="864" cy="115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4616" name="Text Box 15"/>
              <p:cNvSpPr txBox="1">
                <a:spLocks noChangeArrowheads="1"/>
              </p:cNvSpPr>
              <p:nvPr/>
            </p:nvSpPr>
            <p:spPr bwMode="auto">
              <a:xfrm>
                <a:off x="2041" y="3053"/>
                <a:ext cx="702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1pPr>
                <a:lvl2pPr marL="37931725" indent="-37474525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2pPr>
                <a:lvl3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3pPr>
                <a:lvl4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4pPr>
                <a:lvl5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sz="2000" dirty="0">
                    <a:solidFill>
                      <a:srgbClr val="000066"/>
                    </a:solidFill>
                  </a:rPr>
                  <a:t>4 CPU</a:t>
                </a:r>
              </a:p>
            </p:txBody>
          </p:sp>
          <p:sp>
            <p:nvSpPr>
              <p:cNvPr id="24617" name="Oval 16"/>
              <p:cNvSpPr>
                <a:spLocks noChangeArrowheads="1"/>
              </p:cNvSpPr>
              <p:nvPr/>
            </p:nvSpPr>
            <p:spPr bwMode="auto">
              <a:xfrm>
                <a:off x="1931" y="2534"/>
                <a:ext cx="110" cy="110"/>
              </a:xfrm>
              <a:prstGeom prst="ellipse">
                <a:avLst/>
              </a:prstGeom>
              <a:gradFill rotWithShape="0">
                <a:gsLst>
                  <a:gs pos="0">
                    <a:srgbClr val="00FFFF"/>
                  </a:gs>
                  <a:gs pos="100000">
                    <a:srgbClr val="006C6C"/>
                  </a:gs>
                </a:gsLst>
                <a:path path="shape">
                  <a:fillToRect l="50000" t="50000" r="50000" b="50000"/>
                </a:path>
              </a:gradFill>
              <a:ln w="936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8" name="Oval 17"/>
              <p:cNvSpPr>
                <a:spLocks noChangeArrowheads="1"/>
              </p:cNvSpPr>
              <p:nvPr/>
            </p:nvSpPr>
            <p:spPr bwMode="auto">
              <a:xfrm>
                <a:off x="1931" y="2646"/>
                <a:ext cx="110" cy="110"/>
              </a:xfrm>
              <a:prstGeom prst="ellipse">
                <a:avLst/>
              </a:prstGeom>
              <a:gradFill rotWithShape="0">
                <a:gsLst>
                  <a:gs pos="0">
                    <a:srgbClr val="00FFFF"/>
                  </a:gs>
                  <a:gs pos="100000">
                    <a:srgbClr val="006C6C"/>
                  </a:gs>
                </a:gsLst>
                <a:path path="shape">
                  <a:fillToRect l="50000" t="50000" r="50000" b="50000"/>
                </a:path>
              </a:gradFill>
              <a:ln w="936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9" name="Oval 18"/>
              <p:cNvSpPr>
                <a:spLocks noChangeArrowheads="1"/>
              </p:cNvSpPr>
              <p:nvPr/>
            </p:nvSpPr>
            <p:spPr bwMode="auto">
              <a:xfrm>
                <a:off x="1931" y="2758"/>
                <a:ext cx="110" cy="110"/>
              </a:xfrm>
              <a:prstGeom prst="ellipse">
                <a:avLst/>
              </a:prstGeom>
              <a:gradFill rotWithShape="0">
                <a:gsLst>
                  <a:gs pos="0">
                    <a:srgbClr val="00FFFF"/>
                  </a:gs>
                  <a:gs pos="100000">
                    <a:srgbClr val="006C6C"/>
                  </a:gs>
                </a:gsLst>
                <a:path path="shape">
                  <a:fillToRect l="50000" t="50000" r="50000" b="50000"/>
                </a:path>
              </a:gradFill>
              <a:ln w="936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20" name="Oval 19"/>
              <p:cNvSpPr>
                <a:spLocks noChangeArrowheads="1"/>
              </p:cNvSpPr>
              <p:nvPr/>
            </p:nvSpPr>
            <p:spPr bwMode="auto">
              <a:xfrm>
                <a:off x="1931" y="2870"/>
                <a:ext cx="110" cy="110"/>
              </a:xfrm>
              <a:prstGeom prst="ellipse">
                <a:avLst/>
              </a:prstGeom>
              <a:gradFill rotWithShape="0">
                <a:gsLst>
                  <a:gs pos="0">
                    <a:srgbClr val="00FFFF"/>
                  </a:gs>
                  <a:gs pos="100000">
                    <a:srgbClr val="006C6C"/>
                  </a:gs>
                </a:gsLst>
                <a:path path="shape">
                  <a:fillToRect l="50000" t="50000" r="50000" b="50000"/>
                </a:path>
              </a:gradFill>
              <a:ln w="936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21" name="Text Box 20"/>
              <p:cNvSpPr txBox="1">
                <a:spLocks noChangeArrowheads="1"/>
              </p:cNvSpPr>
              <p:nvPr/>
            </p:nvSpPr>
            <p:spPr bwMode="auto">
              <a:xfrm>
                <a:off x="2077" y="2360"/>
                <a:ext cx="806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1pPr>
                <a:lvl2pPr marL="37931725" indent="-37474525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2pPr>
                <a:lvl3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3pPr>
                <a:lvl4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4pPr>
                <a:lvl5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sz="2000">
                    <a:solidFill>
                      <a:srgbClr val="000066"/>
                    </a:solidFill>
                  </a:rPr>
                  <a:t>Parallel</a:t>
                </a:r>
              </a:p>
            </p:txBody>
          </p:sp>
        </p:grpSp>
        <p:sp>
          <p:nvSpPr>
            <p:cNvPr id="24586" name="Text Box 21"/>
            <p:cNvSpPr txBox="1">
              <a:spLocks noChangeArrowheads="1"/>
            </p:cNvSpPr>
            <p:nvPr/>
          </p:nvSpPr>
          <p:spPr bwMode="auto">
            <a:xfrm>
              <a:off x="533400" y="4097336"/>
              <a:ext cx="1485611" cy="460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000000"/>
                  </a:solidFill>
                </a:rPr>
                <a:t>execution</a:t>
              </a:r>
            </a:p>
          </p:txBody>
        </p:sp>
        <p:grpSp>
          <p:nvGrpSpPr>
            <p:cNvPr id="24587" name="Group 22"/>
            <p:cNvGrpSpPr>
              <a:grpSpLocks/>
            </p:cNvGrpSpPr>
            <p:nvPr/>
          </p:nvGrpSpPr>
          <p:grpSpPr bwMode="auto">
            <a:xfrm>
              <a:off x="1981200" y="4343400"/>
              <a:ext cx="1836380" cy="1782761"/>
              <a:chOff x="1104" y="2568"/>
              <a:chExt cx="1157" cy="1123"/>
            </a:xfrm>
          </p:grpSpPr>
          <p:sp>
            <p:nvSpPr>
              <p:cNvPr id="24613" name="Text Box 23"/>
              <p:cNvSpPr txBox="1">
                <a:spLocks noChangeArrowheads="1"/>
              </p:cNvSpPr>
              <p:nvPr/>
            </p:nvSpPr>
            <p:spPr bwMode="auto">
              <a:xfrm>
                <a:off x="1104" y="3440"/>
                <a:ext cx="1157" cy="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1pPr>
                <a:lvl2pPr marL="37931725" indent="-37474525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2pPr>
                <a:lvl3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3pPr>
                <a:lvl4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4pPr>
                <a:lvl5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sz="2000">
                    <a:solidFill>
                      <a:srgbClr val="990000"/>
                    </a:solidFill>
                  </a:rPr>
                  <a:t>Master Thread</a:t>
                </a:r>
              </a:p>
            </p:txBody>
          </p:sp>
          <p:cxnSp>
            <p:nvCxnSpPr>
              <p:cNvPr id="24614" name="AutoShape 24"/>
              <p:cNvCxnSpPr>
                <a:cxnSpLocks noChangeShapeType="1"/>
                <a:stCxn id="24613" idx="0"/>
              </p:cNvCxnSpPr>
              <p:nvPr/>
            </p:nvCxnSpPr>
            <p:spPr bwMode="auto">
              <a:xfrm rot="16200000" flipV="1">
                <a:off x="1245" y="3003"/>
                <a:ext cx="872" cy="2"/>
              </a:xfrm>
              <a:prstGeom prst="straightConnector1">
                <a:avLst/>
              </a:prstGeom>
              <a:noFill/>
              <a:ln w="9360">
                <a:solidFill>
                  <a:srgbClr val="993366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4588" name="Group 26"/>
            <p:cNvGrpSpPr>
              <a:grpSpLocks/>
            </p:cNvGrpSpPr>
            <p:nvPr/>
          </p:nvGrpSpPr>
          <p:grpSpPr bwMode="auto">
            <a:xfrm>
              <a:off x="4101405" y="4916487"/>
              <a:ext cx="2099854" cy="1331911"/>
              <a:chOff x="2419" y="2938"/>
              <a:chExt cx="1323" cy="839"/>
            </a:xfrm>
          </p:grpSpPr>
          <p:sp>
            <p:nvSpPr>
              <p:cNvPr id="24611" name="Text Box 27"/>
              <p:cNvSpPr txBox="1">
                <a:spLocks noChangeArrowheads="1"/>
              </p:cNvSpPr>
              <p:nvPr/>
            </p:nvSpPr>
            <p:spPr bwMode="auto">
              <a:xfrm>
                <a:off x="2548" y="3526"/>
                <a:ext cx="1194" cy="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1pPr>
                <a:lvl2pPr marL="37931725" indent="-37474525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2pPr>
                <a:lvl3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3pPr>
                <a:lvl4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4pPr>
                <a:lvl5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sz="2000">
                    <a:solidFill>
                      <a:srgbClr val="990000"/>
                    </a:solidFill>
                  </a:rPr>
                  <a:t>Multi-Threaded</a:t>
                </a:r>
              </a:p>
            </p:txBody>
          </p:sp>
          <p:cxnSp>
            <p:nvCxnSpPr>
              <p:cNvPr id="24612" name="AutoShape 28"/>
              <p:cNvCxnSpPr>
                <a:cxnSpLocks noChangeShapeType="1"/>
              </p:cNvCxnSpPr>
              <p:nvPr/>
            </p:nvCxnSpPr>
            <p:spPr bwMode="auto">
              <a:xfrm flipH="1" flipV="1">
                <a:off x="2419" y="2938"/>
                <a:ext cx="726" cy="588"/>
              </a:xfrm>
              <a:prstGeom prst="straightConnector1">
                <a:avLst/>
              </a:prstGeom>
              <a:noFill/>
              <a:ln w="9360">
                <a:solidFill>
                  <a:srgbClr val="993366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4589" name="Group 30"/>
            <p:cNvGrpSpPr>
              <a:grpSpLocks/>
            </p:cNvGrpSpPr>
            <p:nvPr/>
          </p:nvGrpSpPr>
          <p:grpSpPr bwMode="auto">
            <a:xfrm>
              <a:off x="4704539" y="4012019"/>
              <a:ext cx="1338002" cy="457055"/>
              <a:chOff x="2799" y="2369"/>
              <a:chExt cx="843" cy="288"/>
            </a:xfrm>
          </p:grpSpPr>
          <p:sp>
            <p:nvSpPr>
              <p:cNvPr id="24609" name="Text Box 32"/>
              <p:cNvSpPr txBox="1">
                <a:spLocks noChangeArrowheads="1"/>
              </p:cNvSpPr>
              <p:nvPr/>
            </p:nvSpPr>
            <p:spPr bwMode="auto">
              <a:xfrm>
                <a:off x="3009" y="2369"/>
                <a:ext cx="63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1pPr>
                <a:lvl2pPr marL="37931725" indent="-37474525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2pPr>
                <a:lvl3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3pPr>
                <a:lvl4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4pPr>
                <a:lvl5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sz="2000">
                    <a:solidFill>
                      <a:srgbClr val="000000"/>
                    </a:solidFill>
                  </a:rPr>
                  <a:t>Serial</a:t>
                </a:r>
              </a:p>
            </p:txBody>
          </p:sp>
          <p:sp>
            <p:nvSpPr>
              <p:cNvPr id="24610" name="Oval 33"/>
              <p:cNvSpPr>
                <a:spLocks noChangeArrowheads="1"/>
              </p:cNvSpPr>
              <p:nvPr/>
            </p:nvSpPr>
            <p:spPr bwMode="auto">
              <a:xfrm>
                <a:off x="2799" y="2538"/>
                <a:ext cx="110" cy="110"/>
              </a:xfrm>
              <a:prstGeom prst="ellipse">
                <a:avLst/>
              </a:prstGeom>
              <a:gradFill rotWithShape="0">
                <a:gsLst>
                  <a:gs pos="0">
                    <a:srgbClr val="00FFFF"/>
                  </a:gs>
                  <a:gs pos="100000">
                    <a:srgbClr val="006C6C"/>
                  </a:gs>
                </a:gsLst>
                <a:path path="shape">
                  <a:fillToRect l="50000" t="50000" r="50000" b="50000"/>
                </a:path>
              </a:gradFill>
              <a:ln w="936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590" name="Group 34"/>
            <p:cNvGrpSpPr>
              <a:grpSpLocks/>
            </p:cNvGrpSpPr>
            <p:nvPr/>
          </p:nvGrpSpPr>
          <p:grpSpPr bwMode="auto">
            <a:xfrm>
              <a:off x="6072699" y="3990973"/>
              <a:ext cx="1568144" cy="1857370"/>
              <a:chOff x="3661" y="2355"/>
              <a:chExt cx="988" cy="1170"/>
            </a:xfrm>
          </p:grpSpPr>
          <p:sp>
            <p:nvSpPr>
              <p:cNvPr id="24595" name="Text Box 35"/>
              <p:cNvSpPr txBox="1">
                <a:spLocks noChangeArrowheads="1"/>
              </p:cNvSpPr>
              <p:nvPr/>
            </p:nvSpPr>
            <p:spPr bwMode="auto">
              <a:xfrm>
                <a:off x="3697" y="3289"/>
                <a:ext cx="702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1pPr>
                <a:lvl2pPr marL="37931725" indent="-37474525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2pPr>
                <a:lvl3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3pPr>
                <a:lvl4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4pPr>
                <a:lvl5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sz="2000" dirty="0">
                    <a:solidFill>
                      <a:srgbClr val="000000"/>
                    </a:solidFill>
                  </a:rPr>
                  <a:t>6 CPU</a:t>
                </a:r>
              </a:p>
            </p:txBody>
          </p:sp>
          <p:grpSp>
            <p:nvGrpSpPr>
              <p:cNvPr id="24596" name="Group 36"/>
              <p:cNvGrpSpPr>
                <a:grpSpLocks/>
              </p:cNvGrpSpPr>
              <p:nvPr/>
            </p:nvGrpSpPr>
            <p:grpSpPr bwMode="auto">
              <a:xfrm>
                <a:off x="3715" y="2590"/>
                <a:ext cx="864" cy="576"/>
                <a:chOff x="3715" y="2590"/>
                <a:chExt cx="864" cy="576"/>
              </a:xfrm>
            </p:grpSpPr>
            <p:sp>
              <p:nvSpPr>
                <p:cNvPr id="24604" name="Rectangle 37"/>
                <p:cNvSpPr>
                  <a:spLocks noChangeArrowheads="1"/>
                </p:cNvSpPr>
                <p:nvPr/>
              </p:nvSpPr>
              <p:spPr bwMode="auto">
                <a:xfrm>
                  <a:off x="3715" y="2590"/>
                  <a:ext cx="864" cy="115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05" name="Rectangle 38"/>
                <p:cNvSpPr>
                  <a:spLocks noChangeArrowheads="1"/>
                </p:cNvSpPr>
                <p:nvPr/>
              </p:nvSpPr>
              <p:spPr bwMode="auto">
                <a:xfrm>
                  <a:off x="3715" y="2705"/>
                  <a:ext cx="864" cy="115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06" name="Rectangle 39"/>
                <p:cNvSpPr>
                  <a:spLocks noChangeArrowheads="1"/>
                </p:cNvSpPr>
                <p:nvPr/>
              </p:nvSpPr>
              <p:spPr bwMode="auto">
                <a:xfrm>
                  <a:off x="3715" y="2820"/>
                  <a:ext cx="864" cy="115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07" name="Rectangle 40"/>
                <p:cNvSpPr>
                  <a:spLocks noChangeArrowheads="1"/>
                </p:cNvSpPr>
                <p:nvPr/>
              </p:nvSpPr>
              <p:spPr bwMode="auto">
                <a:xfrm>
                  <a:off x="3715" y="2936"/>
                  <a:ext cx="864" cy="115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08" name="Rectangle 41"/>
                <p:cNvSpPr>
                  <a:spLocks noChangeArrowheads="1"/>
                </p:cNvSpPr>
                <p:nvPr/>
              </p:nvSpPr>
              <p:spPr bwMode="auto">
                <a:xfrm>
                  <a:off x="3715" y="3051"/>
                  <a:ext cx="864" cy="115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4597" name="Text Box 42"/>
              <p:cNvSpPr txBox="1">
                <a:spLocks noChangeArrowheads="1"/>
              </p:cNvSpPr>
              <p:nvPr/>
            </p:nvSpPr>
            <p:spPr bwMode="auto">
              <a:xfrm>
                <a:off x="3843" y="2355"/>
                <a:ext cx="806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1pPr>
                <a:lvl2pPr marL="37931725" indent="-37474525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2pPr>
                <a:lvl3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3pPr>
                <a:lvl4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4pPr>
                <a:lvl5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sz="2000">
                    <a:solidFill>
                      <a:srgbClr val="000066"/>
                    </a:solidFill>
                  </a:rPr>
                  <a:t>Parallel</a:t>
                </a:r>
              </a:p>
            </p:txBody>
          </p:sp>
          <p:sp>
            <p:nvSpPr>
              <p:cNvPr id="24598" name="Oval 43"/>
              <p:cNvSpPr>
                <a:spLocks noChangeArrowheads="1"/>
              </p:cNvSpPr>
              <p:nvPr/>
            </p:nvSpPr>
            <p:spPr bwMode="auto">
              <a:xfrm>
                <a:off x="3661" y="2538"/>
                <a:ext cx="110" cy="110"/>
              </a:xfrm>
              <a:prstGeom prst="ellipse">
                <a:avLst/>
              </a:prstGeom>
              <a:gradFill rotWithShape="0">
                <a:gsLst>
                  <a:gs pos="0">
                    <a:srgbClr val="00FFFF"/>
                  </a:gs>
                  <a:gs pos="100000">
                    <a:srgbClr val="006C6C"/>
                  </a:gs>
                </a:gsLst>
                <a:path path="shape">
                  <a:fillToRect l="50000" t="50000" r="50000" b="50000"/>
                </a:path>
              </a:gradFill>
              <a:ln w="936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9" name="Oval 44"/>
              <p:cNvSpPr>
                <a:spLocks noChangeArrowheads="1"/>
              </p:cNvSpPr>
              <p:nvPr/>
            </p:nvSpPr>
            <p:spPr bwMode="auto">
              <a:xfrm>
                <a:off x="3661" y="2652"/>
                <a:ext cx="110" cy="110"/>
              </a:xfrm>
              <a:prstGeom prst="ellipse">
                <a:avLst/>
              </a:prstGeom>
              <a:gradFill rotWithShape="0">
                <a:gsLst>
                  <a:gs pos="0">
                    <a:srgbClr val="00FFFF"/>
                  </a:gs>
                  <a:gs pos="100000">
                    <a:srgbClr val="006C6C"/>
                  </a:gs>
                </a:gsLst>
                <a:path path="shape">
                  <a:fillToRect l="50000" t="50000" r="50000" b="50000"/>
                </a:path>
              </a:gradFill>
              <a:ln w="936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0" name="Oval 45"/>
              <p:cNvSpPr>
                <a:spLocks noChangeArrowheads="1"/>
              </p:cNvSpPr>
              <p:nvPr/>
            </p:nvSpPr>
            <p:spPr bwMode="auto">
              <a:xfrm>
                <a:off x="3661" y="2766"/>
                <a:ext cx="110" cy="110"/>
              </a:xfrm>
              <a:prstGeom prst="ellipse">
                <a:avLst/>
              </a:prstGeom>
              <a:gradFill rotWithShape="0">
                <a:gsLst>
                  <a:gs pos="0">
                    <a:srgbClr val="00FFFF"/>
                  </a:gs>
                  <a:gs pos="100000">
                    <a:srgbClr val="006C6C"/>
                  </a:gs>
                </a:gsLst>
                <a:path path="shape">
                  <a:fillToRect l="50000" t="50000" r="50000" b="50000"/>
                </a:path>
              </a:gradFill>
              <a:ln w="936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1" name="Oval 46"/>
              <p:cNvSpPr>
                <a:spLocks noChangeArrowheads="1"/>
              </p:cNvSpPr>
              <p:nvPr/>
            </p:nvSpPr>
            <p:spPr bwMode="auto">
              <a:xfrm>
                <a:off x="3661" y="2880"/>
                <a:ext cx="110" cy="110"/>
              </a:xfrm>
              <a:prstGeom prst="ellipse">
                <a:avLst/>
              </a:prstGeom>
              <a:gradFill rotWithShape="0">
                <a:gsLst>
                  <a:gs pos="0">
                    <a:srgbClr val="00FFFF"/>
                  </a:gs>
                  <a:gs pos="100000">
                    <a:srgbClr val="006C6C"/>
                  </a:gs>
                </a:gsLst>
                <a:path path="shape">
                  <a:fillToRect l="50000" t="50000" r="50000" b="50000"/>
                </a:path>
              </a:gradFill>
              <a:ln w="936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2" name="Oval 47"/>
              <p:cNvSpPr>
                <a:spLocks noChangeArrowheads="1"/>
              </p:cNvSpPr>
              <p:nvPr/>
            </p:nvSpPr>
            <p:spPr bwMode="auto">
              <a:xfrm>
                <a:off x="3661" y="2994"/>
                <a:ext cx="110" cy="110"/>
              </a:xfrm>
              <a:prstGeom prst="ellipse">
                <a:avLst/>
              </a:prstGeom>
              <a:gradFill rotWithShape="0">
                <a:gsLst>
                  <a:gs pos="0">
                    <a:srgbClr val="00FFFF"/>
                  </a:gs>
                  <a:gs pos="100000">
                    <a:srgbClr val="006C6C"/>
                  </a:gs>
                </a:gsLst>
                <a:path path="shape">
                  <a:fillToRect l="50000" t="50000" r="50000" b="50000"/>
                </a:path>
              </a:gradFill>
              <a:ln w="936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3" name="Oval 48"/>
              <p:cNvSpPr>
                <a:spLocks noChangeArrowheads="1"/>
              </p:cNvSpPr>
              <p:nvPr/>
            </p:nvSpPr>
            <p:spPr bwMode="auto">
              <a:xfrm>
                <a:off x="3661" y="3108"/>
                <a:ext cx="110" cy="110"/>
              </a:xfrm>
              <a:prstGeom prst="ellipse">
                <a:avLst/>
              </a:prstGeom>
              <a:gradFill rotWithShape="0">
                <a:gsLst>
                  <a:gs pos="0">
                    <a:srgbClr val="00FFFF"/>
                  </a:gs>
                  <a:gs pos="100000">
                    <a:srgbClr val="006C6C"/>
                  </a:gs>
                </a:gsLst>
                <a:path path="shape">
                  <a:fillToRect l="50000" t="50000" r="50000" b="50000"/>
                </a:path>
              </a:gradFill>
              <a:ln w="936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591" name="Group 49"/>
            <p:cNvGrpSpPr>
              <a:grpSpLocks/>
            </p:cNvGrpSpPr>
            <p:nvPr/>
          </p:nvGrpSpPr>
          <p:grpSpPr bwMode="auto">
            <a:xfrm>
              <a:off x="7440869" y="4003263"/>
              <a:ext cx="1331656" cy="457343"/>
              <a:chOff x="4523" y="2362"/>
              <a:chExt cx="839" cy="288"/>
            </a:xfrm>
          </p:grpSpPr>
          <p:sp>
            <p:nvSpPr>
              <p:cNvPr id="24593" name="Text Box 51"/>
              <p:cNvSpPr txBox="1">
                <a:spLocks noChangeArrowheads="1"/>
              </p:cNvSpPr>
              <p:nvPr/>
            </p:nvSpPr>
            <p:spPr bwMode="auto">
              <a:xfrm>
                <a:off x="4729" y="2362"/>
                <a:ext cx="63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1pPr>
                <a:lvl2pPr marL="37931725" indent="-37474525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2pPr>
                <a:lvl3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3pPr>
                <a:lvl4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4pPr>
                <a:lvl5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sz="2000">
                    <a:solidFill>
                      <a:srgbClr val="000000"/>
                    </a:solidFill>
                  </a:rPr>
                  <a:t>Serial</a:t>
                </a:r>
              </a:p>
            </p:txBody>
          </p:sp>
          <p:sp>
            <p:nvSpPr>
              <p:cNvPr id="24594" name="Oval 52"/>
              <p:cNvSpPr>
                <a:spLocks noChangeArrowheads="1"/>
              </p:cNvSpPr>
              <p:nvPr/>
            </p:nvSpPr>
            <p:spPr bwMode="auto">
              <a:xfrm>
                <a:off x="4523" y="2531"/>
                <a:ext cx="110" cy="110"/>
              </a:xfrm>
              <a:prstGeom prst="ellipse">
                <a:avLst/>
              </a:prstGeom>
              <a:gradFill rotWithShape="0">
                <a:gsLst>
                  <a:gs pos="0">
                    <a:srgbClr val="00FFFF"/>
                  </a:gs>
                  <a:gs pos="100000">
                    <a:srgbClr val="006C6C"/>
                  </a:gs>
                </a:gsLst>
                <a:path path="shape">
                  <a:fillToRect l="50000" t="50000" r="50000" b="50000"/>
                </a:path>
              </a:gradFill>
              <a:ln w="936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24592" name="AutoShape 55"/>
            <p:cNvCxnSpPr>
              <a:cxnSpLocks noChangeShapeType="1"/>
            </p:cNvCxnSpPr>
            <p:nvPr/>
          </p:nvCxnSpPr>
          <p:spPr bwMode="auto">
            <a:xfrm flipV="1">
              <a:off x="5253707" y="5278436"/>
              <a:ext cx="1590366" cy="571499"/>
            </a:xfrm>
            <a:prstGeom prst="straightConnector1">
              <a:avLst/>
            </a:prstGeom>
            <a:noFill/>
            <a:ln w="9360">
              <a:solidFill>
                <a:srgbClr val="993366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6610072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RCtheme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0000"/>
      </a:hlink>
      <a:folHlink>
        <a:srgbClr val="66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ARCtheme.thmx</Template>
  <TotalTime>1403</TotalTime>
  <Words>4704</Words>
  <Application>Microsoft Macintosh PowerPoint</Application>
  <PresentationFormat>On-screen Show (4:3)</PresentationFormat>
  <Paragraphs>890</Paragraphs>
  <Slides>69</Slides>
  <Notes>30</Notes>
  <HiddenSlides>5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ARCtheme</vt:lpstr>
      <vt:lpstr>Shared-Memory Programming in OpenMP</vt:lpstr>
      <vt:lpstr>Outline</vt:lpstr>
      <vt:lpstr>Supplementary Materials</vt:lpstr>
      <vt:lpstr>Overview</vt:lpstr>
      <vt:lpstr>What is OpenMP?</vt:lpstr>
      <vt:lpstr>Advantages</vt:lpstr>
      <vt:lpstr>Disadvantages</vt:lpstr>
      <vt:lpstr>Shared Memory</vt:lpstr>
      <vt:lpstr>Fork-join Parallelism</vt:lpstr>
      <vt:lpstr>How do threads communicate?</vt:lpstr>
      <vt:lpstr>Race Conditions</vt:lpstr>
      <vt:lpstr>OpenMP Basics</vt:lpstr>
      <vt:lpstr>PowerPoint Presentation</vt:lpstr>
      <vt:lpstr>OpenMP Directives</vt:lpstr>
      <vt:lpstr>API: Functions</vt:lpstr>
      <vt:lpstr>API: Environment Variables</vt:lpstr>
      <vt:lpstr>Parallel Regions</vt:lpstr>
      <vt:lpstr>Example: Hello World</vt:lpstr>
      <vt:lpstr>Hello World in OpenMP</vt:lpstr>
      <vt:lpstr>Compiling with OpenMP</vt:lpstr>
      <vt:lpstr>OpenMP Constructs</vt:lpstr>
      <vt:lpstr>Parallel Region/Work Sharing</vt:lpstr>
      <vt:lpstr>OpenMP parallel constructs</vt:lpstr>
      <vt:lpstr>More about OpenMP parallel regions…</vt:lpstr>
      <vt:lpstr>Parallel Constructs</vt:lpstr>
      <vt:lpstr>The DO / for directive</vt:lpstr>
      <vt:lpstr>The DO / for Directive</vt:lpstr>
      <vt:lpstr>The Sections Directive</vt:lpstr>
      <vt:lpstr>Merging Parallel Regions</vt:lpstr>
      <vt:lpstr>OpenMP clauses</vt:lpstr>
      <vt:lpstr>Private and Shared Data</vt:lpstr>
      <vt:lpstr>Private data example</vt:lpstr>
      <vt:lpstr>Data Scoping Example (Code)</vt:lpstr>
      <vt:lpstr>Data Scoping Example (Code)</vt:lpstr>
      <vt:lpstr> Distribution of work - SCHEDULE  Clause</vt:lpstr>
      <vt:lpstr>Load Imbalances</vt:lpstr>
      <vt:lpstr>PowerPoint Presentation</vt:lpstr>
      <vt:lpstr>Scheduling Options</vt:lpstr>
      <vt:lpstr>Scheduling Options</vt:lpstr>
      <vt:lpstr>PowerPoint Presentation</vt:lpstr>
      <vt:lpstr>Loop Collapse</vt:lpstr>
      <vt:lpstr>Matrix Multiplication - Serial</vt:lpstr>
      <vt:lpstr>Example: Matrix Multiplication</vt:lpstr>
      <vt:lpstr>Matrix Multiplication - OpenMP</vt:lpstr>
      <vt:lpstr>Matrix Multiplication: Work Sharing</vt:lpstr>
      <vt:lpstr>Reduction Clause</vt:lpstr>
      <vt:lpstr>Reduction Example: Vector Norm</vt:lpstr>
      <vt:lpstr>SYNCHRONIZATION</vt:lpstr>
      <vt:lpstr>Nowait Clause</vt:lpstr>
      <vt:lpstr>Barriers</vt:lpstr>
      <vt:lpstr>Mutual Exclusion: Critical/Atomic Directives</vt:lpstr>
      <vt:lpstr>Mutual exclusion: lock routines</vt:lpstr>
      <vt:lpstr>Performance Optimization</vt:lpstr>
      <vt:lpstr>OpenMP wallclock timers</vt:lpstr>
      <vt:lpstr>Timer Comparison</vt:lpstr>
      <vt:lpstr>Shared memory to OpenMP </vt:lpstr>
      <vt:lpstr>Reality is More Complicated</vt:lpstr>
      <vt:lpstr>likwid-topology</vt:lpstr>
      <vt:lpstr>likwid-topology</vt:lpstr>
      <vt:lpstr>OpenMP and cc-NUMA </vt:lpstr>
      <vt:lpstr>OpenMP and cc-NUMA </vt:lpstr>
      <vt:lpstr>OpenMP and cc-NUMA </vt:lpstr>
      <vt:lpstr>SAXPY Example (Code)</vt:lpstr>
      <vt:lpstr>SAXPY Example (Output)</vt:lpstr>
      <vt:lpstr>Simple Example, Part 1</vt:lpstr>
      <vt:lpstr>Simple Example, Part 2</vt:lpstr>
      <vt:lpstr>Exercise: Performance Optimization</vt:lpstr>
      <vt:lpstr>Online Content</vt:lpstr>
      <vt:lpstr>Thank You!</vt:lpstr>
    </vt:vector>
  </TitlesOfParts>
  <Company>Virginia 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Shared-Memory Programming in OpenMP</dc:title>
  <dc:creator>Justin Krometis</dc:creator>
  <cp:lastModifiedBy>Justin Krometis</cp:lastModifiedBy>
  <cp:revision>11</cp:revision>
  <dcterms:created xsi:type="dcterms:W3CDTF">2015-10-06T14:45:59Z</dcterms:created>
  <dcterms:modified xsi:type="dcterms:W3CDTF">2015-10-08T16:05:02Z</dcterms:modified>
</cp:coreProperties>
</file>