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9" r:id="rId12"/>
    <p:sldId id="271" r:id="rId13"/>
    <p:sldId id="273" r:id="rId14"/>
    <p:sldId id="268" r:id="rId15"/>
    <p:sldId id="265" r:id="rId16"/>
    <p:sldId id="270" r:id="rId17"/>
    <p:sldId id="267" r:id="rId18"/>
    <p:sldId id="276" r:id="rId19"/>
    <p:sldId id="277" r:id="rId20"/>
    <p:sldId id="278" r:id="rId21"/>
    <p:sldId id="279" r:id="rId22"/>
    <p:sldId id="280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5" autoAdjust="0"/>
  </p:normalViewPr>
  <p:slideViewPr>
    <p:cSldViewPr snapToGrid="0">
      <p:cViewPr varScale="1">
        <p:scale>
          <a:sx n="60" d="100"/>
          <a:sy n="60" d="100"/>
        </p:scale>
        <p:origin x="144" y="1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49691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2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Shape 133"/>
          <p:cNvSpPr>
            <a:spLocks noGrp="1"/>
          </p:cNvSpPr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xfrm>
            <a:off x="229937" y="2675021"/>
            <a:ext cx="12192000" cy="4521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97256">
              <a:defRPr sz="11560"/>
            </a:pPr>
            <a:r>
              <a:rPr dirty="0"/>
              <a:t>first, </a:t>
            </a:r>
          </a:p>
          <a:p>
            <a:pPr defTabSz="397256">
              <a:defRPr sz="11560"/>
            </a:pPr>
            <a:r>
              <a:rPr dirty="0"/>
              <a:t>we get a grasp of these darn coins!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310" name="Shape 3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18" name="Shape 290"/>
          <p:cNvSpPr/>
          <p:nvPr/>
        </p:nvSpPr>
        <p:spPr>
          <a:xfrm>
            <a:off x="1485903" y="1970746"/>
            <a:ext cx="901699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dirty="0" smtClean="0"/>
              <a:t>How about dice?</a:t>
            </a:r>
            <a:endParaRPr dirty="0"/>
          </a:p>
        </p:txBody>
      </p:sp>
      <p:sp>
        <p:nvSpPr>
          <p:cNvPr id="19" name="Shape 171"/>
          <p:cNvSpPr/>
          <p:nvPr/>
        </p:nvSpPr>
        <p:spPr>
          <a:xfrm>
            <a:off x="406400" y="2729012"/>
            <a:ext cx="901699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What is the sample space </a:t>
            </a:r>
            <a:r>
              <a:rPr lang="en-US" dirty="0" smtClean="0"/>
              <a:t>of rolling </a:t>
            </a:r>
            <a:r>
              <a:rPr lang="en-US" sz="4000" b="1" dirty="0" smtClean="0">
                <a:solidFill>
                  <a:srgbClr val="FF0000"/>
                </a:solidFill>
              </a:rPr>
              <a:t>n</a:t>
            </a:r>
            <a:r>
              <a:rPr dirty="0" smtClean="0"/>
              <a:t> </a:t>
            </a:r>
            <a:r>
              <a:rPr b="1" u="sng" dirty="0"/>
              <a:t>distinguishable</a:t>
            </a:r>
            <a:r>
              <a:rPr dirty="0"/>
              <a:t> </a:t>
            </a:r>
            <a:r>
              <a:rPr lang="en-US" dirty="0" smtClean="0"/>
              <a:t>die?</a:t>
            </a:r>
            <a:endParaRPr dirty="0"/>
          </a:p>
        </p:txBody>
      </p:sp>
      <p:sp>
        <p:nvSpPr>
          <p:cNvPr id="73" name="Shape 290"/>
          <p:cNvSpPr/>
          <p:nvPr/>
        </p:nvSpPr>
        <p:spPr>
          <a:xfrm>
            <a:off x="1993903" y="3955063"/>
            <a:ext cx="901699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dirty="0" smtClean="0">
                <a:solidFill>
                  <a:srgbClr val="00B050"/>
                </a:solidFill>
              </a:rPr>
              <a:t>Still Cross Product!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74" name="Shape 290"/>
          <p:cNvSpPr/>
          <p:nvPr/>
        </p:nvSpPr>
        <p:spPr>
          <a:xfrm>
            <a:off x="1784687" y="5227600"/>
            <a:ext cx="9016994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sz="6000" dirty="0" smtClean="0"/>
              <a:t>6 X 6 X … X 6</a:t>
            </a:r>
            <a:endParaRPr sz="6000" dirty="0"/>
          </a:p>
        </p:txBody>
      </p:sp>
      <p:pic>
        <p:nvPicPr>
          <p:cNvPr id="75" name="Picture 74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964262" y="3821906"/>
            <a:ext cx="815984" cy="5318908"/>
          </a:xfrm>
          <a:prstGeom prst="rect">
            <a:avLst/>
          </a:prstGeom>
        </p:spPr>
      </p:pic>
      <p:sp>
        <p:nvSpPr>
          <p:cNvPr id="76" name="Shape 290"/>
          <p:cNvSpPr/>
          <p:nvPr/>
        </p:nvSpPr>
        <p:spPr>
          <a:xfrm>
            <a:off x="1863756" y="6780654"/>
            <a:ext cx="9016994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sz="6000" dirty="0" smtClean="0">
                <a:solidFill>
                  <a:srgbClr val="FF0000"/>
                </a:solidFill>
              </a:rPr>
              <a:t>n</a:t>
            </a:r>
            <a:r>
              <a:rPr lang="en-US" sz="6000" dirty="0" smtClean="0"/>
              <a:t>-times</a:t>
            </a:r>
            <a:endParaRPr sz="6000" dirty="0"/>
          </a:p>
        </p:txBody>
      </p:sp>
      <p:sp>
        <p:nvSpPr>
          <p:cNvPr id="77" name="Shape 290"/>
          <p:cNvSpPr/>
          <p:nvPr/>
        </p:nvSpPr>
        <p:spPr>
          <a:xfrm>
            <a:off x="1784687" y="8194600"/>
            <a:ext cx="9016994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sz="6000" dirty="0" smtClean="0"/>
              <a:t>= 6</a:t>
            </a:r>
            <a:endParaRPr sz="6000" dirty="0"/>
          </a:p>
        </p:txBody>
      </p:sp>
      <p:sp>
        <p:nvSpPr>
          <p:cNvPr id="78" name="Shape 290"/>
          <p:cNvSpPr/>
          <p:nvPr/>
        </p:nvSpPr>
        <p:spPr>
          <a:xfrm>
            <a:off x="2565406" y="7732590"/>
            <a:ext cx="9016994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sz="6000" dirty="0" smtClean="0">
                <a:solidFill>
                  <a:srgbClr val="FF0000"/>
                </a:solidFill>
              </a:rPr>
              <a:t>n</a:t>
            </a:r>
            <a:endParaRPr sz="6000" dirty="0"/>
          </a:p>
        </p:txBody>
      </p:sp>
    </p:spTree>
    <p:extLst>
      <p:ext uri="{BB962C8B-B14F-4D97-AF65-F5344CB8AC3E}">
        <p14:creationId xmlns:p14="http://schemas.microsoft.com/office/powerpoint/2010/main" val="3565515123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6" grpId="0" animBg="1"/>
      <p:bldP spid="77" grpId="0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310" name="Shape 3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18" name="Shape 290"/>
          <p:cNvSpPr/>
          <p:nvPr/>
        </p:nvSpPr>
        <p:spPr>
          <a:xfrm>
            <a:off x="1485903" y="1970746"/>
            <a:ext cx="901699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dirty="0" smtClean="0"/>
              <a:t>How about dice?</a:t>
            </a:r>
            <a:endParaRPr dirty="0"/>
          </a:p>
        </p:txBody>
      </p:sp>
      <p:sp>
        <p:nvSpPr>
          <p:cNvPr id="19" name="Shape 171"/>
          <p:cNvSpPr/>
          <p:nvPr/>
        </p:nvSpPr>
        <p:spPr>
          <a:xfrm>
            <a:off x="406400" y="2882900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What is the sample space </a:t>
            </a:r>
            <a:r>
              <a:rPr lang="en-US" dirty="0" smtClean="0"/>
              <a:t>of rolling </a:t>
            </a:r>
            <a:r>
              <a:rPr dirty="0" smtClean="0"/>
              <a:t>two </a:t>
            </a:r>
            <a:r>
              <a:rPr lang="en-US" b="1" u="sng" dirty="0" smtClean="0"/>
              <a:t>ind</a:t>
            </a:r>
            <a:r>
              <a:rPr b="1" u="sng" dirty="0" smtClean="0"/>
              <a:t>istinguishable</a:t>
            </a:r>
            <a:r>
              <a:rPr dirty="0" smtClean="0"/>
              <a:t> </a:t>
            </a:r>
            <a:r>
              <a:rPr lang="en-US" dirty="0" smtClean="0"/>
              <a:t>die?</a:t>
            </a:r>
            <a:endParaRPr dirty="0"/>
          </a:p>
        </p:txBody>
      </p:sp>
      <p:sp>
        <p:nvSpPr>
          <p:cNvPr id="20" name="Shape 170"/>
          <p:cNvSpPr/>
          <p:nvPr/>
        </p:nvSpPr>
        <p:spPr>
          <a:xfrm>
            <a:off x="2759801" y="396804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21" name="Shape 172"/>
          <p:cNvSpPr/>
          <p:nvPr/>
        </p:nvSpPr>
        <p:spPr>
          <a:xfrm>
            <a:off x="4182201" y="396804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pic>
        <p:nvPicPr>
          <p:cNvPr id="24" name="Picture 23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0071" y="3851360"/>
            <a:ext cx="815984" cy="3775988"/>
          </a:xfrm>
          <a:prstGeom prst="rect">
            <a:avLst/>
          </a:prstGeom>
        </p:spPr>
      </p:pic>
      <p:pic>
        <p:nvPicPr>
          <p:cNvPr id="25" name="Picture 24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9635791" y="3724369"/>
            <a:ext cx="815984" cy="3902979"/>
          </a:xfrm>
          <a:prstGeom prst="rect">
            <a:avLst/>
          </a:prstGeom>
        </p:spPr>
      </p:pic>
      <p:sp>
        <p:nvSpPr>
          <p:cNvPr id="26" name="Shape 179"/>
          <p:cNvSpPr/>
          <p:nvPr/>
        </p:nvSpPr>
        <p:spPr>
          <a:xfrm>
            <a:off x="165483" y="3724369"/>
            <a:ext cx="1407796" cy="313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500"/>
            </a:lvl1pPr>
          </a:lstStyle>
          <a:p>
            <a:r>
              <a:rPr dirty="0"/>
              <a:t>n</a:t>
            </a:r>
          </a:p>
        </p:txBody>
      </p:sp>
      <p:sp>
        <p:nvSpPr>
          <p:cNvPr id="27" name="Shape 180"/>
          <p:cNvSpPr/>
          <p:nvPr/>
        </p:nvSpPr>
        <p:spPr>
          <a:xfrm>
            <a:off x="1311551" y="3576418"/>
            <a:ext cx="87839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rPr dirty="0"/>
              <a:t>(</a:t>
            </a:r>
          </a:p>
        </p:txBody>
      </p:sp>
      <p:sp>
        <p:nvSpPr>
          <p:cNvPr id="28" name="Shape 181"/>
          <p:cNvSpPr/>
          <p:nvPr/>
        </p:nvSpPr>
        <p:spPr>
          <a:xfrm>
            <a:off x="10111331" y="3608732"/>
            <a:ext cx="878396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rPr dirty="0"/>
              <a:t>)</a:t>
            </a:r>
          </a:p>
        </p:txBody>
      </p:sp>
      <p:sp>
        <p:nvSpPr>
          <p:cNvPr id="29" name="Shape 182"/>
          <p:cNvSpPr/>
          <p:nvPr/>
        </p:nvSpPr>
        <p:spPr>
          <a:xfrm>
            <a:off x="10893314" y="4842537"/>
            <a:ext cx="1843453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rPr sz="8000" dirty="0" smtClean="0"/>
              <a:t>=</a:t>
            </a:r>
            <a:r>
              <a:rPr lang="en-US" sz="8000" dirty="0" smtClean="0"/>
              <a:t>21</a:t>
            </a:r>
            <a:endParaRPr sz="8000" dirty="0"/>
          </a:p>
        </p:txBody>
      </p:sp>
      <p:sp>
        <p:nvSpPr>
          <p:cNvPr id="39" name="Shape 172"/>
          <p:cNvSpPr/>
          <p:nvPr/>
        </p:nvSpPr>
        <p:spPr>
          <a:xfrm>
            <a:off x="5371911" y="392285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0" name="Shape 172"/>
          <p:cNvSpPr/>
          <p:nvPr/>
        </p:nvSpPr>
        <p:spPr>
          <a:xfrm>
            <a:off x="6615175" y="391483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1" name="Shape 172"/>
          <p:cNvSpPr/>
          <p:nvPr/>
        </p:nvSpPr>
        <p:spPr>
          <a:xfrm>
            <a:off x="7649887" y="389076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2" name="Shape 172"/>
          <p:cNvSpPr/>
          <p:nvPr/>
        </p:nvSpPr>
        <p:spPr>
          <a:xfrm>
            <a:off x="8764812" y="388274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3" name="Shape 170"/>
          <p:cNvSpPr/>
          <p:nvPr/>
        </p:nvSpPr>
        <p:spPr>
          <a:xfrm>
            <a:off x="2759801" y="457130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4" name="Shape 172"/>
          <p:cNvSpPr/>
          <p:nvPr/>
        </p:nvSpPr>
        <p:spPr>
          <a:xfrm>
            <a:off x="4182201" y="457130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5" name="Shape 172"/>
          <p:cNvSpPr/>
          <p:nvPr/>
        </p:nvSpPr>
        <p:spPr>
          <a:xfrm>
            <a:off x="5371911" y="452611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6" name="Shape 172"/>
          <p:cNvSpPr/>
          <p:nvPr/>
        </p:nvSpPr>
        <p:spPr>
          <a:xfrm>
            <a:off x="6615175" y="451809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7" name="Shape 172"/>
          <p:cNvSpPr/>
          <p:nvPr/>
        </p:nvSpPr>
        <p:spPr>
          <a:xfrm>
            <a:off x="7649887" y="449402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8" name="Shape 172"/>
          <p:cNvSpPr/>
          <p:nvPr/>
        </p:nvSpPr>
        <p:spPr>
          <a:xfrm>
            <a:off x="8764812" y="448600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9" name="Shape 170"/>
          <p:cNvSpPr/>
          <p:nvPr/>
        </p:nvSpPr>
        <p:spPr>
          <a:xfrm>
            <a:off x="2769087" y="5156049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0" name="Shape 172"/>
          <p:cNvSpPr/>
          <p:nvPr/>
        </p:nvSpPr>
        <p:spPr>
          <a:xfrm>
            <a:off x="4191487" y="5156049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1" name="Shape 172"/>
          <p:cNvSpPr/>
          <p:nvPr/>
        </p:nvSpPr>
        <p:spPr>
          <a:xfrm>
            <a:off x="5381197" y="5110856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2" name="Shape 172"/>
          <p:cNvSpPr/>
          <p:nvPr/>
        </p:nvSpPr>
        <p:spPr>
          <a:xfrm>
            <a:off x="6624461" y="5102836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3" name="Shape 172"/>
          <p:cNvSpPr/>
          <p:nvPr/>
        </p:nvSpPr>
        <p:spPr>
          <a:xfrm>
            <a:off x="7659173" y="5078774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4" name="Shape 172"/>
          <p:cNvSpPr/>
          <p:nvPr/>
        </p:nvSpPr>
        <p:spPr>
          <a:xfrm>
            <a:off x="8774098" y="5070754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5" name="Shape 170"/>
          <p:cNvSpPr/>
          <p:nvPr/>
        </p:nvSpPr>
        <p:spPr>
          <a:xfrm>
            <a:off x="2787437" y="5711092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6" name="Shape 172"/>
          <p:cNvSpPr/>
          <p:nvPr/>
        </p:nvSpPr>
        <p:spPr>
          <a:xfrm>
            <a:off x="4209837" y="5711092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7" name="Shape 172"/>
          <p:cNvSpPr/>
          <p:nvPr/>
        </p:nvSpPr>
        <p:spPr>
          <a:xfrm>
            <a:off x="5399547" y="5665899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8" name="Shape 172"/>
          <p:cNvSpPr/>
          <p:nvPr/>
        </p:nvSpPr>
        <p:spPr>
          <a:xfrm>
            <a:off x="6642811" y="5657879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9" name="Shape 172"/>
          <p:cNvSpPr/>
          <p:nvPr/>
        </p:nvSpPr>
        <p:spPr>
          <a:xfrm>
            <a:off x="7677523" y="5633817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0" name="Shape 172"/>
          <p:cNvSpPr/>
          <p:nvPr/>
        </p:nvSpPr>
        <p:spPr>
          <a:xfrm>
            <a:off x="8792448" y="5625797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1" name="Shape 170"/>
          <p:cNvSpPr/>
          <p:nvPr/>
        </p:nvSpPr>
        <p:spPr>
          <a:xfrm>
            <a:off x="2759801" y="6250535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2" name="Shape 172"/>
          <p:cNvSpPr/>
          <p:nvPr/>
        </p:nvSpPr>
        <p:spPr>
          <a:xfrm>
            <a:off x="4182201" y="6250535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3" name="Shape 172"/>
          <p:cNvSpPr/>
          <p:nvPr/>
        </p:nvSpPr>
        <p:spPr>
          <a:xfrm>
            <a:off x="5371911" y="6205342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4" name="Shape 172"/>
          <p:cNvSpPr/>
          <p:nvPr/>
        </p:nvSpPr>
        <p:spPr>
          <a:xfrm>
            <a:off x="6615175" y="6197322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5" name="Shape 172"/>
          <p:cNvSpPr/>
          <p:nvPr/>
        </p:nvSpPr>
        <p:spPr>
          <a:xfrm>
            <a:off x="7649887" y="617326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6" name="Shape 172"/>
          <p:cNvSpPr/>
          <p:nvPr/>
        </p:nvSpPr>
        <p:spPr>
          <a:xfrm>
            <a:off x="8764812" y="616524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7" name="Shape 170"/>
          <p:cNvSpPr/>
          <p:nvPr/>
        </p:nvSpPr>
        <p:spPr>
          <a:xfrm>
            <a:off x="2769087" y="679008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8" name="Shape 172"/>
          <p:cNvSpPr/>
          <p:nvPr/>
        </p:nvSpPr>
        <p:spPr>
          <a:xfrm>
            <a:off x="4191487" y="679008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9" name="Shape 172"/>
          <p:cNvSpPr/>
          <p:nvPr/>
        </p:nvSpPr>
        <p:spPr>
          <a:xfrm>
            <a:off x="5381197" y="6744895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70" name="Shape 172"/>
          <p:cNvSpPr/>
          <p:nvPr/>
        </p:nvSpPr>
        <p:spPr>
          <a:xfrm>
            <a:off x="6624461" y="6736875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71" name="Shape 172"/>
          <p:cNvSpPr/>
          <p:nvPr/>
        </p:nvSpPr>
        <p:spPr>
          <a:xfrm>
            <a:off x="7659173" y="671281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72" name="Shape 172"/>
          <p:cNvSpPr/>
          <p:nvPr/>
        </p:nvSpPr>
        <p:spPr>
          <a:xfrm>
            <a:off x="8774098" y="670479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73" name="Shape 281"/>
          <p:cNvSpPr/>
          <p:nvPr/>
        </p:nvSpPr>
        <p:spPr>
          <a:xfrm flipV="1">
            <a:off x="2863472" y="4571303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74" name="Shape 282"/>
          <p:cNvSpPr/>
          <p:nvPr/>
        </p:nvSpPr>
        <p:spPr>
          <a:xfrm>
            <a:off x="2890185" y="4577033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75" name="Shape 281"/>
          <p:cNvSpPr/>
          <p:nvPr/>
        </p:nvSpPr>
        <p:spPr>
          <a:xfrm flipV="1">
            <a:off x="2867852" y="5204763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76" name="Shape 282"/>
          <p:cNvSpPr/>
          <p:nvPr/>
        </p:nvSpPr>
        <p:spPr>
          <a:xfrm>
            <a:off x="2894565" y="5210493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77" name="Shape 281"/>
          <p:cNvSpPr/>
          <p:nvPr/>
        </p:nvSpPr>
        <p:spPr>
          <a:xfrm flipV="1">
            <a:off x="2878134" y="5743022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78" name="Shape 282"/>
          <p:cNvSpPr/>
          <p:nvPr/>
        </p:nvSpPr>
        <p:spPr>
          <a:xfrm>
            <a:off x="2904847" y="5748752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79" name="Shape 281"/>
          <p:cNvSpPr/>
          <p:nvPr/>
        </p:nvSpPr>
        <p:spPr>
          <a:xfrm flipV="1">
            <a:off x="2865927" y="6219922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0" name="Shape 282"/>
          <p:cNvSpPr/>
          <p:nvPr/>
        </p:nvSpPr>
        <p:spPr>
          <a:xfrm>
            <a:off x="2892640" y="6225652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1" name="Shape 281"/>
          <p:cNvSpPr/>
          <p:nvPr/>
        </p:nvSpPr>
        <p:spPr>
          <a:xfrm flipV="1">
            <a:off x="2920362" y="6805578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2" name="Shape 282"/>
          <p:cNvSpPr/>
          <p:nvPr/>
        </p:nvSpPr>
        <p:spPr>
          <a:xfrm>
            <a:off x="2947075" y="6811308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3" name="Shape 281"/>
          <p:cNvSpPr/>
          <p:nvPr/>
        </p:nvSpPr>
        <p:spPr>
          <a:xfrm flipV="1">
            <a:off x="4323128" y="6845570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4" name="Shape 282"/>
          <p:cNvSpPr/>
          <p:nvPr/>
        </p:nvSpPr>
        <p:spPr>
          <a:xfrm>
            <a:off x="4349841" y="6851300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5" name="Shape 281"/>
          <p:cNvSpPr/>
          <p:nvPr/>
        </p:nvSpPr>
        <p:spPr>
          <a:xfrm flipV="1">
            <a:off x="5520248" y="6768295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6" name="Shape 282"/>
          <p:cNvSpPr/>
          <p:nvPr/>
        </p:nvSpPr>
        <p:spPr>
          <a:xfrm>
            <a:off x="5546961" y="6774025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7" name="Shape 281"/>
          <p:cNvSpPr/>
          <p:nvPr/>
        </p:nvSpPr>
        <p:spPr>
          <a:xfrm flipV="1">
            <a:off x="6762729" y="6746635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8" name="Shape 282"/>
          <p:cNvSpPr/>
          <p:nvPr/>
        </p:nvSpPr>
        <p:spPr>
          <a:xfrm>
            <a:off x="6789442" y="6752365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89" name="Shape 281"/>
          <p:cNvSpPr/>
          <p:nvPr/>
        </p:nvSpPr>
        <p:spPr>
          <a:xfrm flipV="1">
            <a:off x="7795999" y="6754545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0" name="Shape 282"/>
          <p:cNvSpPr/>
          <p:nvPr/>
        </p:nvSpPr>
        <p:spPr>
          <a:xfrm>
            <a:off x="7822712" y="6760275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1" name="Shape 281"/>
          <p:cNvSpPr/>
          <p:nvPr/>
        </p:nvSpPr>
        <p:spPr>
          <a:xfrm flipV="1">
            <a:off x="6743680" y="6229197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2" name="Shape 282"/>
          <p:cNvSpPr/>
          <p:nvPr/>
        </p:nvSpPr>
        <p:spPr>
          <a:xfrm>
            <a:off x="6770393" y="6234927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3" name="Shape 281"/>
          <p:cNvSpPr/>
          <p:nvPr/>
        </p:nvSpPr>
        <p:spPr>
          <a:xfrm flipV="1">
            <a:off x="5500293" y="6221609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4" name="Shape 282"/>
          <p:cNvSpPr/>
          <p:nvPr/>
        </p:nvSpPr>
        <p:spPr>
          <a:xfrm>
            <a:off x="5527006" y="6227339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5" name="Shape 281"/>
          <p:cNvSpPr/>
          <p:nvPr/>
        </p:nvSpPr>
        <p:spPr>
          <a:xfrm flipV="1">
            <a:off x="4338456" y="6261669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6" name="Shape 282"/>
          <p:cNvSpPr/>
          <p:nvPr/>
        </p:nvSpPr>
        <p:spPr>
          <a:xfrm>
            <a:off x="4365169" y="6267399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7" name="Shape 281"/>
          <p:cNvSpPr/>
          <p:nvPr/>
        </p:nvSpPr>
        <p:spPr>
          <a:xfrm flipV="1">
            <a:off x="4395667" y="5743022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8" name="Shape 282"/>
          <p:cNvSpPr/>
          <p:nvPr/>
        </p:nvSpPr>
        <p:spPr>
          <a:xfrm>
            <a:off x="4422380" y="5748752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99" name="Shape 281"/>
          <p:cNvSpPr/>
          <p:nvPr/>
        </p:nvSpPr>
        <p:spPr>
          <a:xfrm flipV="1">
            <a:off x="5574484" y="5702297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00" name="Shape 282"/>
          <p:cNvSpPr/>
          <p:nvPr/>
        </p:nvSpPr>
        <p:spPr>
          <a:xfrm>
            <a:off x="5601197" y="5708027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01" name="Shape 281"/>
          <p:cNvSpPr/>
          <p:nvPr/>
        </p:nvSpPr>
        <p:spPr>
          <a:xfrm flipV="1">
            <a:off x="4347353" y="5166179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02" name="Shape 282"/>
          <p:cNvSpPr/>
          <p:nvPr/>
        </p:nvSpPr>
        <p:spPr>
          <a:xfrm>
            <a:off x="4374066" y="5171909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976633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4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5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8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2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9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2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9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3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3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7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4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7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4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8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5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8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5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9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2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9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3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6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9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2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dvAuto="0"/>
      <p:bldP spid="21" grpId="0" animBg="1" advAuto="0"/>
      <p:bldP spid="26" grpId="0" animBg="1" advAuto="0"/>
      <p:bldP spid="27" grpId="0" animBg="1" advAuto="0"/>
      <p:bldP spid="28" grpId="0" animBg="1" advAuto="0"/>
      <p:bldP spid="29" grpId="0" animBg="1" advAuto="0"/>
      <p:bldP spid="39" grpId="0" animBg="1" advAuto="0"/>
      <p:bldP spid="40" grpId="0" animBg="1" advAuto="0"/>
      <p:bldP spid="41" grpId="0" animBg="1" advAuto="0"/>
      <p:bldP spid="42" grpId="0" animBg="1" advAuto="0"/>
      <p:bldP spid="43" grpId="0" animBg="1" advAuto="0"/>
      <p:bldP spid="44" grpId="0" animBg="1" advAuto="0"/>
      <p:bldP spid="45" grpId="0" animBg="1" advAuto="0"/>
      <p:bldP spid="46" grpId="0" animBg="1" advAuto="0"/>
      <p:bldP spid="47" grpId="0" animBg="1" advAuto="0"/>
      <p:bldP spid="48" grpId="0" animBg="1" advAuto="0"/>
      <p:bldP spid="49" grpId="0" animBg="1" advAuto="0"/>
      <p:bldP spid="50" grpId="0" animBg="1" advAuto="0"/>
      <p:bldP spid="51" grpId="0" animBg="1" advAuto="0"/>
      <p:bldP spid="52" grpId="0" animBg="1" advAuto="0"/>
      <p:bldP spid="53" grpId="0" animBg="1" advAuto="0"/>
      <p:bldP spid="54" grpId="0" animBg="1" advAuto="0"/>
      <p:bldP spid="55" grpId="0" animBg="1" advAuto="0"/>
      <p:bldP spid="56" grpId="0" animBg="1" advAuto="0"/>
      <p:bldP spid="57" grpId="0" animBg="1" advAuto="0"/>
      <p:bldP spid="58" grpId="0" animBg="1" advAuto="0"/>
      <p:bldP spid="59" grpId="0" animBg="1" advAuto="0"/>
      <p:bldP spid="60" grpId="0" animBg="1" advAuto="0"/>
      <p:bldP spid="61" grpId="0" animBg="1" advAuto="0"/>
      <p:bldP spid="62" grpId="0" animBg="1" advAuto="0"/>
      <p:bldP spid="63" grpId="0" animBg="1" advAuto="0"/>
      <p:bldP spid="64" grpId="0" animBg="1" advAuto="0"/>
      <p:bldP spid="65" grpId="0" animBg="1" advAuto="0"/>
      <p:bldP spid="66" grpId="0" animBg="1" advAuto="0"/>
      <p:bldP spid="67" grpId="0" animBg="1" advAuto="0"/>
      <p:bldP spid="68" grpId="0" animBg="1" advAuto="0"/>
      <p:bldP spid="69" grpId="0" animBg="1" advAuto="0"/>
      <p:bldP spid="70" grpId="0" animBg="1" advAuto="0"/>
      <p:bldP spid="71" grpId="0" animBg="1" advAuto="0"/>
      <p:bldP spid="72" grpId="0" animBg="1" advAuto="0"/>
      <p:bldP spid="73" grpId="0" animBg="1" advAuto="0"/>
      <p:bldP spid="74" grpId="0" animBg="1" advAuto="0"/>
      <p:bldP spid="75" grpId="0" animBg="1" advAuto="0"/>
      <p:bldP spid="76" grpId="0" animBg="1" advAuto="0"/>
      <p:bldP spid="77" grpId="0" animBg="1" advAuto="0"/>
      <p:bldP spid="78" grpId="0" animBg="1" advAuto="0"/>
      <p:bldP spid="79" grpId="0" animBg="1" advAuto="0"/>
      <p:bldP spid="80" grpId="0" animBg="1" advAuto="0"/>
      <p:bldP spid="81" grpId="0" animBg="1" advAuto="0"/>
      <p:bldP spid="82" grpId="0" animBg="1" advAuto="0"/>
      <p:bldP spid="83" grpId="0" animBg="1" advAuto="0"/>
      <p:bldP spid="84" grpId="0" animBg="1" advAuto="0"/>
      <p:bldP spid="85" grpId="0" animBg="1" advAuto="0"/>
      <p:bldP spid="86" grpId="0" animBg="1" advAuto="0"/>
      <p:bldP spid="87" grpId="0" animBg="1" advAuto="0"/>
      <p:bldP spid="88" grpId="0" animBg="1" advAuto="0"/>
      <p:bldP spid="89" grpId="0" animBg="1" advAuto="0"/>
      <p:bldP spid="90" grpId="0" animBg="1" advAuto="0"/>
      <p:bldP spid="91" grpId="0" animBg="1" advAuto="0"/>
      <p:bldP spid="92" grpId="0" animBg="1" advAuto="0"/>
      <p:bldP spid="93" grpId="0" animBg="1" advAuto="0"/>
      <p:bldP spid="94" grpId="0" animBg="1" advAuto="0"/>
      <p:bldP spid="95" grpId="0" animBg="1" advAuto="0"/>
      <p:bldP spid="96" grpId="0" animBg="1" advAuto="0"/>
      <p:bldP spid="97" grpId="0" animBg="1" advAuto="0"/>
      <p:bldP spid="98" grpId="0" animBg="1" advAuto="0"/>
      <p:bldP spid="99" grpId="0" animBg="1" advAuto="0"/>
      <p:bldP spid="100" grpId="0" animBg="1" advAuto="0"/>
      <p:bldP spid="101" grpId="0" animBg="1" advAuto="0"/>
      <p:bldP spid="102" grpId="0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strictly business (coming next…)</a:t>
            </a:r>
          </a:p>
        </p:txBody>
      </p:sp>
      <p:sp>
        <p:nvSpPr>
          <p:cNvPr id="310" name="Shape 3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18" name="Shape 290"/>
          <p:cNvSpPr/>
          <p:nvPr/>
        </p:nvSpPr>
        <p:spPr>
          <a:xfrm>
            <a:off x="1485903" y="1970746"/>
            <a:ext cx="901699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dirty="0" smtClean="0"/>
              <a:t>How about dice?</a:t>
            </a:r>
            <a:endParaRPr dirty="0"/>
          </a:p>
        </p:txBody>
      </p:sp>
      <p:sp>
        <p:nvSpPr>
          <p:cNvPr id="19" name="Shape 171"/>
          <p:cNvSpPr/>
          <p:nvPr/>
        </p:nvSpPr>
        <p:spPr>
          <a:xfrm>
            <a:off x="406400" y="2729012"/>
            <a:ext cx="901699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What is the sample space </a:t>
            </a:r>
            <a:r>
              <a:rPr lang="en-US" dirty="0" smtClean="0"/>
              <a:t>of rolling </a:t>
            </a:r>
            <a:r>
              <a:rPr lang="en-US" sz="4000" b="1" dirty="0">
                <a:solidFill>
                  <a:srgbClr val="FF0000"/>
                </a:solidFill>
              </a:rPr>
              <a:t>n</a:t>
            </a:r>
            <a:r>
              <a:rPr dirty="0" smtClean="0"/>
              <a:t> </a:t>
            </a:r>
            <a:r>
              <a:rPr lang="en-US" b="1" u="sng" dirty="0" err="1" smtClean="0"/>
              <a:t>in</a:t>
            </a:r>
            <a:r>
              <a:rPr b="1" u="sng" dirty="0" err="1" smtClean="0"/>
              <a:t>istinguishable</a:t>
            </a:r>
            <a:r>
              <a:rPr dirty="0" smtClean="0"/>
              <a:t> </a:t>
            </a:r>
            <a:r>
              <a:rPr lang="en-US" dirty="0" smtClean="0"/>
              <a:t>die?</a:t>
            </a:r>
            <a:endParaRPr dirty="0"/>
          </a:p>
        </p:txBody>
      </p:sp>
      <p:sp>
        <p:nvSpPr>
          <p:cNvPr id="103" name="Shape 290"/>
          <p:cNvSpPr/>
          <p:nvPr/>
        </p:nvSpPr>
        <p:spPr>
          <a:xfrm>
            <a:off x="53976" y="3915569"/>
            <a:ext cx="2962441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How many 1’s</a:t>
            </a:r>
            <a:endParaRPr dirty="0"/>
          </a:p>
        </p:txBody>
      </p:sp>
      <p:sp>
        <p:nvSpPr>
          <p:cNvPr id="104" name="Shape 290"/>
          <p:cNvSpPr/>
          <p:nvPr/>
        </p:nvSpPr>
        <p:spPr>
          <a:xfrm>
            <a:off x="7802149" y="3703786"/>
            <a:ext cx="46789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/>
              <a:t>0</a:t>
            </a:r>
            <a:endParaRPr dirty="0"/>
          </a:p>
        </p:txBody>
      </p:sp>
      <p:sp>
        <p:nvSpPr>
          <p:cNvPr id="105" name="Shape 290"/>
          <p:cNvSpPr/>
          <p:nvPr/>
        </p:nvSpPr>
        <p:spPr>
          <a:xfrm>
            <a:off x="50968" y="4893611"/>
            <a:ext cx="2962441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How many 2’s</a:t>
            </a:r>
            <a:endParaRPr dirty="0"/>
          </a:p>
        </p:txBody>
      </p:sp>
      <p:sp>
        <p:nvSpPr>
          <p:cNvPr id="106" name="Shape 290"/>
          <p:cNvSpPr/>
          <p:nvPr/>
        </p:nvSpPr>
        <p:spPr>
          <a:xfrm>
            <a:off x="50968" y="6033837"/>
            <a:ext cx="2962441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How many 3’s</a:t>
            </a:r>
            <a:endParaRPr dirty="0"/>
          </a:p>
        </p:txBody>
      </p:sp>
      <p:sp>
        <p:nvSpPr>
          <p:cNvPr id="107" name="Shape 290"/>
          <p:cNvSpPr/>
          <p:nvPr/>
        </p:nvSpPr>
        <p:spPr>
          <a:xfrm>
            <a:off x="4682" y="7174063"/>
            <a:ext cx="2962441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How many 4’s</a:t>
            </a:r>
            <a:endParaRPr dirty="0"/>
          </a:p>
        </p:txBody>
      </p:sp>
      <p:sp>
        <p:nvSpPr>
          <p:cNvPr id="108" name="Shape 290"/>
          <p:cNvSpPr/>
          <p:nvPr/>
        </p:nvSpPr>
        <p:spPr>
          <a:xfrm>
            <a:off x="910056" y="7851957"/>
            <a:ext cx="280571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.</a:t>
            </a:r>
            <a:endParaRPr dirty="0"/>
          </a:p>
        </p:txBody>
      </p:sp>
      <p:sp>
        <p:nvSpPr>
          <p:cNvPr id="114" name="Shape 290"/>
          <p:cNvSpPr/>
          <p:nvPr/>
        </p:nvSpPr>
        <p:spPr>
          <a:xfrm>
            <a:off x="5427252" y="5049986"/>
            <a:ext cx="6893085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0          1                 2      …         n</a:t>
            </a:r>
            <a:endParaRPr dirty="0"/>
          </a:p>
        </p:txBody>
      </p:sp>
      <p:cxnSp>
        <p:nvCxnSpPr>
          <p:cNvPr id="3" name="Straight Connector 2"/>
          <p:cNvCxnSpPr>
            <a:stCxn id="104" idx="2"/>
          </p:cNvCxnSpPr>
          <p:nvPr/>
        </p:nvCxnSpPr>
        <p:spPr>
          <a:xfrm flipH="1">
            <a:off x="5839326" y="4344987"/>
            <a:ext cx="2196770" cy="79102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Connector 4"/>
          <p:cNvCxnSpPr>
            <a:stCxn id="104" idx="2"/>
          </p:cNvCxnSpPr>
          <p:nvPr/>
        </p:nvCxnSpPr>
        <p:spPr>
          <a:xfrm flipH="1">
            <a:off x="7202905" y="4344987"/>
            <a:ext cx="833191" cy="737679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Connector 6"/>
          <p:cNvCxnSpPr>
            <a:stCxn id="104" idx="2"/>
          </p:cNvCxnSpPr>
          <p:nvPr/>
        </p:nvCxnSpPr>
        <p:spPr>
          <a:xfrm>
            <a:off x="8036096" y="4344987"/>
            <a:ext cx="1363579" cy="763255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Straight Connector 8"/>
          <p:cNvCxnSpPr>
            <a:stCxn id="104" idx="2"/>
          </p:cNvCxnSpPr>
          <p:nvPr/>
        </p:nvCxnSpPr>
        <p:spPr>
          <a:xfrm>
            <a:off x="8036096" y="4344987"/>
            <a:ext cx="3899230" cy="885308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5" name="Shape 290"/>
          <p:cNvSpPr/>
          <p:nvPr/>
        </p:nvSpPr>
        <p:spPr>
          <a:xfrm>
            <a:off x="3756199" y="6075585"/>
            <a:ext cx="2633906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0  1  2  … n</a:t>
            </a:r>
            <a:endParaRPr dirty="0"/>
          </a:p>
        </p:txBody>
      </p:sp>
      <p:sp>
        <p:nvSpPr>
          <p:cNvPr id="116" name="Shape 290"/>
          <p:cNvSpPr/>
          <p:nvPr/>
        </p:nvSpPr>
        <p:spPr>
          <a:xfrm>
            <a:off x="6602658" y="5980496"/>
            <a:ext cx="2044037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1  2  … n</a:t>
            </a:r>
            <a:endParaRPr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968752" y="5657262"/>
            <a:ext cx="1616755" cy="545356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Connector 37"/>
          <p:cNvCxnSpPr/>
          <p:nvPr/>
        </p:nvCxnSpPr>
        <p:spPr>
          <a:xfrm flipV="1">
            <a:off x="4505666" y="5657262"/>
            <a:ext cx="1079841" cy="545356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" name="Straight Connector 117"/>
          <p:cNvCxnSpPr/>
          <p:nvPr/>
        </p:nvCxnSpPr>
        <p:spPr>
          <a:xfrm flipV="1">
            <a:off x="5073152" y="5664517"/>
            <a:ext cx="493833" cy="53810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5585507" y="5657262"/>
            <a:ext cx="327788" cy="545356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6" name="Straight Connector 125"/>
          <p:cNvCxnSpPr/>
          <p:nvPr/>
        </p:nvCxnSpPr>
        <p:spPr>
          <a:xfrm flipH="1">
            <a:off x="6834881" y="5657262"/>
            <a:ext cx="239660" cy="376575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8" name="Straight Connector 257"/>
          <p:cNvCxnSpPr/>
          <p:nvPr/>
        </p:nvCxnSpPr>
        <p:spPr>
          <a:xfrm>
            <a:off x="7074540" y="5691187"/>
            <a:ext cx="128365" cy="34265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0" name="Straight Connector 259"/>
          <p:cNvCxnSpPr/>
          <p:nvPr/>
        </p:nvCxnSpPr>
        <p:spPr>
          <a:xfrm>
            <a:off x="7044007" y="5664517"/>
            <a:ext cx="1226036" cy="491925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5" name="Shape 290"/>
          <p:cNvSpPr/>
          <p:nvPr/>
        </p:nvSpPr>
        <p:spPr>
          <a:xfrm>
            <a:off x="8968778" y="5980495"/>
            <a:ext cx="1457322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2  … n</a:t>
            </a:r>
            <a:endParaRPr dirty="0"/>
          </a:p>
        </p:txBody>
      </p:sp>
      <p:cxnSp>
        <p:nvCxnSpPr>
          <p:cNvPr id="262" name="Straight Connector 261"/>
          <p:cNvCxnSpPr/>
          <p:nvPr/>
        </p:nvCxnSpPr>
        <p:spPr>
          <a:xfrm flipV="1">
            <a:off x="9127958" y="5657262"/>
            <a:ext cx="295437" cy="376575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4" name="Straight Connector 263"/>
          <p:cNvCxnSpPr/>
          <p:nvPr/>
        </p:nvCxnSpPr>
        <p:spPr>
          <a:xfrm>
            <a:off x="9423395" y="5647554"/>
            <a:ext cx="724076" cy="508888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0" name="Shape 290"/>
          <p:cNvSpPr/>
          <p:nvPr/>
        </p:nvSpPr>
        <p:spPr>
          <a:xfrm>
            <a:off x="11825262" y="5936862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/>
              <a:t>0</a:t>
            </a:r>
            <a:endParaRPr dirty="0"/>
          </a:p>
        </p:txBody>
      </p:sp>
      <p:cxnSp>
        <p:nvCxnSpPr>
          <p:cNvPr id="266" name="Straight Connector 265"/>
          <p:cNvCxnSpPr/>
          <p:nvPr/>
        </p:nvCxnSpPr>
        <p:spPr>
          <a:xfrm>
            <a:off x="11988211" y="5647554"/>
            <a:ext cx="5315" cy="33294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9" name="Straight Connector 148"/>
          <p:cNvCxnSpPr/>
          <p:nvPr/>
        </p:nvCxnSpPr>
        <p:spPr>
          <a:xfrm>
            <a:off x="11994787" y="6494366"/>
            <a:ext cx="5315" cy="33294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0" name="Shape 290"/>
          <p:cNvSpPr/>
          <p:nvPr/>
        </p:nvSpPr>
        <p:spPr>
          <a:xfrm>
            <a:off x="11825262" y="6743610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/>
              <a:t>0</a:t>
            </a:r>
            <a:endParaRPr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12000767" y="7341178"/>
            <a:ext cx="5315" cy="33294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3" name="Shape 290"/>
          <p:cNvSpPr/>
          <p:nvPr/>
        </p:nvSpPr>
        <p:spPr>
          <a:xfrm>
            <a:off x="11879413" y="7630486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.</a:t>
            </a:r>
            <a:endParaRPr dirty="0"/>
          </a:p>
        </p:txBody>
      </p:sp>
      <p:sp>
        <p:nvSpPr>
          <p:cNvPr id="154" name="Shape 290"/>
          <p:cNvSpPr/>
          <p:nvPr/>
        </p:nvSpPr>
        <p:spPr>
          <a:xfrm>
            <a:off x="11879413" y="7867389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.</a:t>
            </a:r>
            <a:endParaRPr dirty="0"/>
          </a:p>
        </p:txBody>
      </p:sp>
      <p:sp>
        <p:nvSpPr>
          <p:cNvPr id="155" name="Shape 290"/>
          <p:cNvSpPr/>
          <p:nvPr/>
        </p:nvSpPr>
        <p:spPr>
          <a:xfrm>
            <a:off x="11879413" y="8085341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/>
              <a:t>.</a:t>
            </a:r>
            <a:endParaRPr dirty="0"/>
          </a:p>
        </p:txBody>
      </p:sp>
      <p:sp>
        <p:nvSpPr>
          <p:cNvPr id="157" name="Shape 290"/>
          <p:cNvSpPr/>
          <p:nvPr/>
        </p:nvSpPr>
        <p:spPr>
          <a:xfrm>
            <a:off x="910057" y="8073428"/>
            <a:ext cx="280571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.</a:t>
            </a:r>
            <a:endParaRPr dirty="0"/>
          </a:p>
        </p:txBody>
      </p:sp>
      <p:sp>
        <p:nvSpPr>
          <p:cNvPr id="158" name="Shape 290"/>
          <p:cNvSpPr/>
          <p:nvPr/>
        </p:nvSpPr>
        <p:spPr>
          <a:xfrm>
            <a:off x="900532" y="8271687"/>
            <a:ext cx="280571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.</a:t>
            </a:r>
            <a:endParaRPr dirty="0"/>
          </a:p>
        </p:txBody>
      </p:sp>
      <p:sp>
        <p:nvSpPr>
          <p:cNvPr id="159" name="Shape 290"/>
          <p:cNvSpPr/>
          <p:nvPr/>
        </p:nvSpPr>
        <p:spPr>
          <a:xfrm>
            <a:off x="6345879" y="6807253"/>
            <a:ext cx="1457322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2  … n</a:t>
            </a:r>
            <a:endParaRPr dirty="0"/>
          </a:p>
        </p:txBody>
      </p:sp>
      <p:cxnSp>
        <p:nvCxnSpPr>
          <p:cNvPr id="160" name="Straight Connector 159"/>
          <p:cNvCxnSpPr/>
          <p:nvPr/>
        </p:nvCxnSpPr>
        <p:spPr>
          <a:xfrm>
            <a:off x="5989718" y="6659641"/>
            <a:ext cx="5315" cy="33294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1" name="Shape 290"/>
          <p:cNvSpPr/>
          <p:nvPr/>
        </p:nvSpPr>
        <p:spPr>
          <a:xfrm>
            <a:off x="5820193" y="6908885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/>
              <a:t>0</a:t>
            </a:r>
            <a:endParaRPr dirty="0"/>
          </a:p>
        </p:txBody>
      </p:sp>
      <p:sp>
        <p:nvSpPr>
          <p:cNvPr id="162" name="Shape 290"/>
          <p:cNvSpPr/>
          <p:nvPr/>
        </p:nvSpPr>
        <p:spPr>
          <a:xfrm>
            <a:off x="2686162" y="6866447"/>
            <a:ext cx="2633906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0  1  2  … n</a:t>
            </a:r>
            <a:endParaRPr dirty="0"/>
          </a:p>
        </p:txBody>
      </p:sp>
      <p:cxnSp>
        <p:nvCxnSpPr>
          <p:cNvPr id="275" name="Straight Connector 274"/>
          <p:cNvCxnSpPr/>
          <p:nvPr/>
        </p:nvCxnSpPr>
        <p:spPr>
          <a:xfrm flipV="1">
            <a:off x="3013409" y="6605576"/>
            <a:ext cx="868977" cy="387007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7" name="Straight Connector 276"/>
          <p:cNvCxnSpPr/>
          <p:nvPr/>
        </p:nvCxnSpPr>
        <p:spPr>
          <a:xfrm flipH="1">
            <a:off x="3434116" y="6578063"/>
            <a:ext cx="453529" cy="414519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9" name="Straight Connector 278"/>
          <p:cNvCxnSpPr/>
          <p:nvPr/>
        </p:nvCxnSpPr>
        <p:spPr>
          <a:xfrm flipH="1">
            <a:off x="3859698" y="6605576"/>
            <a:ext cx="7210" cy="387006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1" name="Straight Connector 280"/>
          <p:cNvCxnSpPr/>
          <p:nvPr/>
        </p:nvCxnSpPr>
        <p:spPr>
          <a:xfrm>
            <a:off x="3882386" y="6619333"/>
            <a:ext cx="894743" cy="437279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4" name="Straight Connector 283"/>
          <p:cNvCxnSpPr/>
          <p:nvPr/>
        </p:nvCxnSpPr>
        <p:spPr>
          <a:xfrm flipH="1">
            <a:off x="6602658" y="6494366"/>
            <a:ext cx="232223" cy="37208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6" name="Straight Connector 285"/>
          <p:cNvCxnSpPr/>
          <p:nvPr/>
        </p:nvCxnSpPr>
        <p:spPr>
          <a:xfrm>
            <a:off x="6841636" y="6494366"/>
            <a:ext cx="711331" cy="498216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6" name="Shape 290"/>
          <p:cNvSpPr/>
          <p:nvPr/>
        </p:nvSpPr>
        <p:spPr>
          <a:xfrm>
            <a:off x="10729392" y="3639988"/>
            <a:ext cx="2191739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…         n</a:t>
            </a:r>
            <a:endParaRPr dirty="0"/>
          </a:p>
        </p:txBody>
      </p:sp>
      <p:sp>
        <p:nvSpPr>
          <p:cNvPr id="177" name="Shape 290"/>
          <p:cNvSpPr/>
          <p:nvPr/>
        </p:nvSpPr>
        <p:spPr>
          <a:xfrm>
            <a:off x="12292381" y="4630918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/>
              <a:t>0</a:t>
            </a:r>
            <a:endParaRPr dirty="0"/>
          </a:p>
        </p:txBody>
      </p:sp>
      <p:cxnSp>
        <p:nvCxnSpPr>
          <p:cNvPr id="178" name="Straight Connector 177"/>
          <p:cNvCxnSpPr/>
          <p:nvPr/>
        </p:nvCxnSpPr>
        <p:spPr>
          <a:xfrm>
            <a:off x="12455330" y="4341610"/>
            <a:ext cx="5315" cy="33294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9" name="Straight Connector 178"/>
          <p:cNvCxnSpPr/>
          <p:nvPr/>
        </p:nvCxnSpPr>
        <p:spPr>
          <a:xfrm>
            <a:off x="12484226" y="5201871"/>
            <a:ext cx="5315" cy="33294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0" name="Shape 290"/>
          <p:cNvSpPr/>
          <p:nvPr/>
        </p:nvSpPr>
        <p:spPr>
          <a:xfrm>
            <a:off x="12314701" y="5451115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/>
              <a:t>0</a:t>
            </a:r>
            <a:endParaRPr dirty="0"/>
          </a:p>
        </p:txBody>
      </p:sp>
      <p:cxnSp>
        <p:nvCxnSpPr>
          <p:cNvPr id="181" name="Straight Connector 180"/>
          <p:cNvCxnSpPr/>
          <p:nvPr/>
        </p:nvCxnSpPr>
        <p:spPr>
          <a:xfrm>
            <a:off x="12490206" y="6048683"/>
            <a:ext cx="5315" cy="332941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2" name="Shape 290"/>
          <p:cNvSpPr/>
          <p:nvPr/>
        </p:nvSpPr>
        <p:spPr>
          <a:xfrm>
            <a:off x="12368852" y="6574894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.</a:t>
            </a:r>
            <a:endParaRPr dirty="0"/>
          </a:p>
        </p:txBody>
      </p:sp>
      <p:sp>
        <p:nvSpPr>
          <p:cNvPr id="183" name="Shape 290"/>
          <p:cNvSpPr/>
          <p:nvPr/>
        </p:nvSpPr>
        <p:spPr>
          <a:xfrm>
            <a:off x="12378377" y="6774919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.</a:t>
            </a:r>
            <a:endParaRPr dirty="0"/>
          </a:p>
        </p:txBody>
      </p:sp>
      <p:sp>
        <p:nvSpPr>
          <p:cNvPr id="184" name="Shape 290"/>
          <p:cNvSpPr/>
          <p:nvPr/>
        </p:nvSpPr>
        <p:spPr>
          <a:xfrm>
            <a:off x="12368852" y="6354437"/>
            <a:ext cx="44092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dirty="0" smtClean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763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4" grpId="0" animBg="1"/>
      <p:bldP spid="115" grpId="0" animBg="1"/>
      <p:bldP spid="116" grpId="0" animBg="1"/>
      <p:bldP spid="135" grpId="0" animBg="1"/>
      <p:bldP spid="140" grpId="0" animBg="1"/>
      <p:bldP spid="150" grpId="0" animBg="1"/>
      <p:bldP spid="153" grpId="0" animBg="1"/>
      <p:bldP spid="154" grpId="0" animBg="1"/>
      <p:bldP spid="155" grpId="0" animBg="1"/>
      <p:bldP spid="157" grpId="0" animBg="1"/>
      <p:bldP spid="158" grpId="0" animBg="1"/>
      <p:bldP spid="159" grpId="0" animBg="1"/>
      <p:bldP spid="161" grpId="0" animBg="1"/>
      <p:bldP spid="162" grpId="0" animBg="1"/>
      <p:bldP spid="176" grpId="0" animBg="1"/>
      <p:bldP spid="177" grpId="0" animBg="1"/>
      <p:bldP spid="180" grpId="0" animBg="1"/>
      <p:bldP spid="182" grpId="0" animBg="1"/>
      <p:bldP spid="183" grpId="0" animBg="1"/>
      <p:bldP spid="1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/>
              <a:t>strictly business (coming next…)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first lets review distinguishable vs indistinguishable</a:t>
            </a:r>
          </a:p>
        </p:txBody>
      </p:sp>
      <p:sp>
        <p:nvSpPr>
          <p:cNvPr id="4" name="Shape 290"/>
          <p:cNvSpPr/>
          <p:nvPr/>
        </p:nvSpPr>
        <p:spPr>
          <a:xfrm>
            <a:off x="1485903" y="1970746"/>
            <a:ext cx="901699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dirty="0" smtClean="0"/>
              <a:t>How about dice?</a:t>
            </a:r>
            <a:endParaRPr dirty="0"/>
          </a:p>
        </p:txBody>
      </p:sp>
      <p:sp>
        <p:nvSpPr>
          <p:cNvPr id="5" name="Shape 171"/>
          <p:cNvSpPr/>
          <p:nvPr/>
        </p:nvSpPr>
        <p:spPr>
          <a:xfrm>
            <a:off x="406400" y="2729012"/>
            <a:ext cx="901699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What is the sample space </a:t>
            </a:r>
            <a:r>
              <a:rPr lang="en-US" dirty="0" smtClean="0"/>
              <a:t>of rolling </a:t>
            </a:r>
            <a:r>
              <a:rPr lang="en-US" sz="4000" b="1" dirty="0">
                <a:solidFill>
                  <a:srgbClr val="FF0000"/>
                </a:solidFill>
              </a:rPr>
              <a:t>n</a:t>
            </a:r>
            <a:r>
              <a:rPr dirty="0" smtClean="0"/>
              <a:t> </a:t>
            </a:r>
            <a:r>
              <a:rPr lang="en-US" b="1" u="sng" dirty="0" err="1" smtClean="0"/>
              <a:t>in</a:t>
            </a:r>
            <a:r>
              <a:rPr b="1" u="sng" dirty="0" err="1" smtClean="0"/>
              <a:t>istinguishable</a:t>
            </a:r>
            <a:r>
              <a:rPr dirty="0" smtClean="0"/>
              <a:t> </a:t>
            </a:r>
            <a:r>
              <a:rPr lang="en-US" dirty="0" smtClean="0"/>
              <a:t>die?</a:t>
            </a:r>
            <a:endParaRPr dirty="0"/>
          </a:p>
        </p:txBody>
      </p:sp>
      <p:sp>
        <p:nvSpPr>
          <p:cNvPr id="6" name="Shape 290"/>
          <p:cNvSpPr/>
          <p:nvPr/>
        </p:nvSpPr>
        <p:spPr>
          <a:xfrm>
            <a:off x="1734556" y="3594968"/>
            <a:ext cx="901699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dirty="0" smtClean="0">
                <a:solidFill>
                  <a:srgbClr val="00B050"/>
                </a:solidFill>
              </a:rPr>
              <a:t>Yeesh!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7" name="Shape 290"/>
          <p:cNvSpPr/>
          <p:nvPr/>
        </p:nvSpPr>
        <p:spPr>
          <a:xfrm>
            <a:off x="1515144" y="5377668"/>
            <a:ext cx="901699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I will never ask this!</a:t>
            </a:r>
            <a:endParaRPr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114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xfrm>
            <a:off x="197854" y="1808747"/>
            <a:ext cx="12523535" cy="656523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97256">
              <a:defRPr sz="11560"/>
            </a:pPr>
            <a:r>
              <a:rPr lang="en-US" dirty="0" smtClean="0"/>
              <a:t>Now,</a:t>
            </a:r>
            <a:br>
              <a:rPr lang="en-US" dirty="0" smtClean="0"/>
            </a:br>
            <a:r>
              <a:rPr lang="en-US" dirty="0" smtClean="0"/>
              <a:t>Back to our regularly scheduled program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30072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6297863"/>
            <a:ext cx="12192000" cy="2705100"/>
          </a:xfrm>
        </p:spPr>
        <p:txBody>
          <a:bodyPr>
            <a:noAutofit/>
          </a:bodyPr>
          <a:lstStyle/>
          <a:p>
            <a:r>
              <a:rPr lang="en-US" sz="14000" dirty="0" smtClean="0"/>
              <a:t>Relative probability</a:t>
            </a:r>
            <a:endParaRPr lang="en-US" sz="1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Strictly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412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89000" y="2908300"/>
            <a:ext cx="11226800" cy="3574312"/>
          </a:xfrm>
        </p:spPr>
        <p:txBody>
          <a:bodyPr/>
          <a:lstStyle/>
          <a:p>
            <a:r>
              <a:rPr lang="en-US" dirty="0" smtClean="0"/>
              <a:t>You can’t always know everything…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Robert Vandermolen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Strictly business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266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Strictly business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frequency </a:t>
            </a:r>
            <a:endParaRPr lang="en-US" dirty="0"/>
          </a:p>
        </p:txBody>
      </p:sp>
      <p:sp>
        <p:nvSpPr>
          <p:cNvPr id="4" name="Shape 171"/>
          <p:cNvSpPr/>
          <p:nvPr/>
        </p:nvSpPr>
        <p:spPr>
          <a:xfrm>
            <a:off x="406400" y="2472531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lang="en-US" dirty="0" smtClean="0"/>
              <a:t>We have already seen this!</a:t>
            </a:r>
            <a:endParaRPr dirty="0"/>
          </a:p>
        </p:txBody>
      </p:sp>
      <p:sp>
        <p:nvSpPr>
          <p:cNvPr id="5" name="Shape 280"/>
          <p:cNvSpPr txBox="1">
            <a:spLocks/>
          </p:cNvSpPr>
          <p:nvPr/>
        </p:nvSpPr>
        <p:spPr>
          <a:xfrm>
            <a:off x="133685" y="3094831"/>
            <a:ext cx="12047621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444500" marR="0" indent="-444500" algn="l" defTabSz="584200" latinLnBrk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34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889000" marR="0" indent="-444500" algn="l" defTabSz="584200" latinLnBrk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34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333500" marR="0" indent="-444500" algn="l" defTabSz="584200" latinLnBrk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34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778000" marR="0" indent="-444500" algn="l" defTabSz="584200" latinLnBrk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34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222500" marR="0" indent="-444500" algn="l" defTabSz="584200" latinLnBrk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34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  <a:lvl6pPr marL="2667000" marR="0" indent="-444500" algn="l" defTabSz="584200" latinLnBrk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34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6pPr>
            <a:lvl7pPr marL="3111500" marR="0" indent="-444500" algn="l" defTabSz="584200" latinLnBrk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34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7pPr>
            <a:lvl8pPr marL="3556000" marR="0" indent="-444500" algn="l" defTabSz="584200" latinLnBrk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34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8pPr>
            <a:lvl9pPr marL="4000500" marR="0" indent="-444500" algn="l" defTabSz="584200" latinLnBrk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"/>
              <a:buChar char="‣"/>
              <a:tabLst/>
              <a:defRPr sz="3400" b="0" i="0" u="none" strike="noStrike" cap="none" spc="0" baseline="0">
                <a:ln>
                  <a:noFill/>
                </a:ln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9pPr>
          </a:lstStyle>
          <a:p>
            <a:pPr algn="just" hangingPunct="1">
              <a:spcBef>
                <a:spcPts val="0"/>
              </a:spcBef>
              <a:buNone/>
            </a:pPr>
            <a:r>
              <a:rPr lang="en" dirty="0" smtClean="0"/>
              <a:t>    A </a:t>
            </a:r>
            <a:r>
              <a:rPr lang="en" dirty="0"/>
              <a:t>total of 1.9 million hybrid vehicles had been sold in the United States through October 2011. Of these 955,000 were Toyota Prius; 205,000 were Honda Civics; 170,000 were Toyota Camrys; 105,000 were Ford Escapes; and the rest were different makes</a:t>
            </a:r>
          </a:p>
        </p:txBody>
      </p:sp>
      <p:pic>
        <p:nvPicPr>
          <p:cNvPr id="7" name="Shape 27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80674" y="6194731"/>
            <a:ext cx="9801726" cy="13771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290"/>
          <p:cNvSpPr/>
          <p:nvPr/>
        </p:nvSpPr>
        <p:spPr>
          <a:xfrm>
            <a:off x="1123951" y="8054561"/>
            <a:ext cx="9740897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dirty="0" smtClean="0"/>
              <a:t>We don’t know how many will actually be sold!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12354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Strictly business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frequency </a:t>
            </a:r>
            <a:endParaRPr lang="en-US" dirty="0"/>
          </a:p>
        </p:txBody>
      </p:sp>
      <p:sp>
        <p:nvSpPr>
          <p:cNvPr id="4" name="Shape 171"/>
          <p:cNvSpPr/>
          <p:nvPr/>
        </p:nvSpPr>
        <p:spPr>
          <a:xfrm>
            <a:off x="406400" y="2472531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lang="en-US" dirty="0" smtClean="0"/>
              <a:t>We have already seen this!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64" y="4232609"/>
            <a:ext cx="6798213" cy="2970296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7251035" y="4523874"/>
            <a:ext cx="1443789" cy="1042737"/>
          </a:xfrm>
          <a:prstGeom prst="lef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"/>
            </a:endParaRPr>
          </a:p>
        </p:txBody>
      </p:sp>
      <p:sp>
        <p:nvSpPr>
          <p:cNvPr id="10" name="Shape 290"/>
          <p:cNvSpPr/>
          <p:nvPr/>
        </p:nvSpPr>
        <p:spPr>
          <a:xfrm>
            <a:off x="8694824" y="4809280"/>
            <a:ext cx="4037263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pPr algn="l"/>
            <a:r>
              <a:rPr lang="en-US" sz="2400" dirty="0" smtClean="0"/>
              <a:t>How many times E happens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149457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Strictly business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frequency </a:t>
            </a:r>
            <a:endParaRPr lang="en-US" dirty="0"/>
          </a:p>
        </p:txBody>
      </p:sp>
      <p:sp>
        <p:nvSpPr>
          <p:cNvPr id="4" name="Shape 171"/>
          <p:cNvSpPr/>
          <p:nvPr/>
        </p:nvSpPr>
        <p:spPr>
          <a:xfrm>
            <a:off x="406400" y="2472531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lang="en-US" dirty="0" smtClean="0"/>
              <a:t>We have already seen this!</a:t>
            </a: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93" y="3271295"/>
            <a:ext cx="11754919" cy="430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504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170" name="Shape 170"/>
          <p:cNvSpPr/>
          <p:nvPr/>
        </p:nvSpPr>
        <p:spPr>
          <a:xfrm>
            <a:off x="4219980" y="4508500"/>
            <a:ext cx="106852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t>)</a:t>
            </a:r>
          </a:p>
        </p:txBody>
      </p:sp>
      <p:sp>
        <p:nvSpPr>
          <p:cNvPr id="171" name="Shape 171"/>
          <p:cNvSpPr/>
          <p:nvPr/>
        </p:nvSpPr>
        <p:spPr>
          <a:xfrm>
            <a:off x="713757" y="2258616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What is the sample space of flipping two </a:t>
            </a:r>
            <a:r>
              <a:rPr b="1" u="sng" dirty="0"/>
              <a:t>distinguishable</a:t>
            </a:r>
            <a:r>
              <a:rPr dirty="0"/>
              <a:t> coins</a:t>
            </a:r>
          </a:p>
        </p:txBody>
      </p:sp>
      <p:sp>
        <p:nvSpPr>
          <p:cNvPr id="172" name="Shape 172"/>
          <p:cNvSpPr/>
          <p:nvPr/>
        </p:nvSpPr>
        <p:spPr>
          <a:xfrm>
            <a:off x="5642380" y="4508500"/>
            <a:ext cx="100350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t>)</a:t>
            </a:r>
          </a:p>
        </p:txBody>
      </p:sp>
      <p:sp>
        <p:nvSpPr>
          <p:cNvPr id="173" name="Shape 173"/>
          <p:cNvSpPr/>
          <p:nvPr/>
        </p:nvSpPr>
        <p:spPr>
          <a:xfrm>
            <a:off x="4219980" y="5537200"/>
            <a:ext cx="97180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t>)</a:t>
            </a:r>
          </a:p>
        </p:txBody>
      </p:sp>
      <p:sp>
        <p:nvSpPr>
          <p:cNvPr id="174" name="Shape 174"/>
          <p:cNvSpPr/>
          <p:nvPr/>
        </p:nvSpPr>
        <p:spPr>
          <a:xfrm>
            <a:off x="5642380" y="5537200"/>
            <a:ext cx="90678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t>)</a:t>
            </a:r>
          </a:p>
        </p:txBody>
      </p:sp>
      <p:pic>
        <p:nvPicPr>
          <p:cNvPr id="175" name="Picture 174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0250" y="4424500"/>
            <a:ext cx="815984" cy="1909447"/>
          </a:xfrm>
          <a:prstGeom prst="rect">
            <a:avLst/>
          </a:prstGeom>
        </p:spPr>
      </p:pic>
      <p:pic>
        <p:nvPicPr>
          <p:cNvPr id="177" name="Picture 176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6618065" y="4424500"/>
            <a:ext cx="815984" cy="1909447"/>
          </a:xfrm>
          <a:prstGeom prst="rect">
            <a:avLst/>
          </a:prstGeom>
        </p:spPr>
      </p:pic>
      <p:sp>
        <p:nvSpPr>
          <p:cNvPr id="179" name="Shape 179"/>
          <p:cNvSpPr/>
          <p:nvPr/>
        </p:nvSpPr>
        <p:spPr>
          <a:xfrm>
            <a:off x="1129347" y="3714749"/>
            <a:ext cx="1407796" cy="313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500"/>
            </a:lvl1pPr>
          </a:lstStyle>
          <a:p>
            <a:r>
              <a:t>n</a:t>
            </a:r>
          </a:p>
        </p:txBody>
      </p:sp>
      <p:sp>
        <p:nvSpPr>
          <p:cNvPr id="180" name="Shape 180"/>
          <p:cNvSpPr/>
          <p:nvPr/>
        </p:nvSpPr>
        <p:spPr>
          <a:xfrm>
            <a:off x="2497320" y="3575049"/>
            <a:ext cx="87839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(</a:t>
            </a:r>
          </a:p>
        </p:txBody>
      </p:sp>
      <p:sp>
        <p:nvSpPr>
          <p:cNvPr id="181" name="Shape 181"/>
          <p:cNvSpPr/>
          <p:nvPr/>
        </p:nvSpPr>
        <p:spPr>
          <a:xfrm>
            <a:off x="7497795" y="3575049"/>
            <a:ext cx="878396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)</a:t>
            </a:r>
          </a:p>
        </p:txBody>
      </p:sp>
      <p:sp>
        <p:nvSpPr>
          <p:cNvPr id="182" name="Shape 182"/>
          <p:cNvSpPr/>
          <p:nvPr/>
        </p:nvSpPr>
        <p:spPr>
          <a:xfrm>
            <a:off x="8439938" y="3671073"/>
            <a:ext cx="172981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=</a:t>
            </a:r>
          </a:p>
        </p:txBody>
      </p:sp>
      <p:sp>
        <p:nvSpPr>
          <p:cNvPr id="183" name="Shape 183"/>
          <p:cNvSpPr/>
          <p:nvPr/>
        </p:nvSpPr>
        <p:spPr>
          <a:xfrm>
            <a:off x="10476547" y="3855223"/>
            <a:ext cx="1398906" cy="304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0"/>
            </a:lvl1pPr>
          </a:lstStyle>
          <a:p>
            <a:r>
              <a:t>4</a:t>
            </a:r>
          </a:p>
        </p:txBody>
      </p:sp>
      <p:sp>
        <p:nvSpPr>
          <p:cNvPr id="184" name="Shape 184"/>
          <p:cNvSpPr/>
          <p:nvPr/>
        </p:nvSpPr>
        <p:spPr>
          <a:xfrm>
            <a:off x="1591753" y="6299973"/>
            <a:ext cx="172981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=</a:t>
            </a:r>
          </a:p>
        </p:txBody>
      </p:sp>
      <p:pic>
        <p:nvPicPr>
          <p:cNvPr id="185" name="Picture 184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40250" y="7398385"/>
            <a:ext cx="611465" cy="1412061"/>
          </a:xfrm>
          <a:prstGeom prst="rect">
            <a:avLst/>
          </a:prstGeom>
        </p:spPr>
      </p:pic>
      <p:sp>
        <p:nvSpPr>
          <p:cNvPr id="187" name="Shape 187"/>
          <p:cNvSpPr/>
          <p:nvPr/>
        </p:nvSpPr>
        <p:spPr>
          <a:xfrm>
            <a:off x="3902480" y="7774215"/>
            <a:ext cx="747472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EE8787"/>
                </a:solidFill>
              </a:defRPr>
            </a:lvl1pPr>
          </a:lstStyle>
          <a:p>
            <a:pPr>
              <a:defRPr>
                <a:solidFill>
                  <a:srgbClr val="838787"/>
                </a:solidFill>
              </a:defRPr>
            </a:pPr>
            <a:r>
              <a:rPr>
                <a:solidFill>
                  <a:srgbClr val="EE8787"/>
                </a:solidFill>
              </a:rPr>
              <a:t>H,T</a:t>
            </a:r>
          </a:p>
        </p:txBody>
      </p:sp>
      <p:pic>
        <p:nvPicPr>
          <p:cNvPr id="188" name="Picture 187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0800000">
            <a:off x="4618631" y="7398385"/>
            <a:ext cx="611465" cy="1412061"/>
          </a:xfrm>
          <a:prstGeom prst="rect">
            <a:avLst/>
          </a:prstGeom>
        </p:spPr>
      </p:pic>
      <p:sp>
        <p:nvSpPr>
          <p:cNvPr id="190" name="Shape 190"/>
          <p:cNvSpPr/>
          <p:nvPr/>
        </p:nvSpPr>
        <p:spPr>
          <a:xfrm>
            <a:off x="5230862" y="6172973"/>
            <a:ext cx="1353834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x</a:t>
            </a:r>
          </a:p>
        </p:txBody>
      </p:sp>
      <p:pic>
        <p:nvPicPr>
          <p:cNvPr id="191" name="Picture 190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45450" y="7398384"/>
            <a:ext cx="611465" cy="1412062"/>
          </a:xfrm>
          <a:prstGeom prst="rect">
            <a:avLst/>
          </a:prstGeom>
        </p:spPr>
      </p:pic>
      <p:pic>
        <p:nvPicPr>
          <p:cNvPr id="193" name="Picture 192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0800000">
            <a:off x="8123831" y="7398385"/>
            <a:ext cx="611465" cy="1412061"/>
          </a:xfrm>
          <a:prstGeom prst="rect">
            <a:avLst/>
          </a:prstGeom>
        </p:spPr>
      </p:pic>
      <p:sp>
        <p:nvSpPr>
          <p:cNvPr id="195" name="Shape 195"/>
          <p:cNvSpPr/>
          <p:nvPr/>
        </p:nvSpPr>
        <p:spPr>
          <a:xfrm>
            <a:off x="7394980" y="7774215"/>
            <a:ext cx="747472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8387F9"/>
                </a:solidFill>
              </a:defRPr>
            </a:lvl1pPr>
          </a:lstStyle>
          <a:p>
            <a:pPr>
              <a:defRPr>
                <a:solidFill>
                  <a:srgbClr val="838787"/>
                </a:solidFill>
              </a:defRPr>
            </a:pPr>
            <a:r>
              <a:rPr>
                <a:solidFill>
                  <a:srgbClr val="8387F9"/>
                </a:solidFill>
              </a:rPr>
              <a:t>H,T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1" animBg="1" advAuto="0"/>
      <p:bldP spid="172" grpId="2" animBg="1" advAuto="0"/>
      <p:bldP spid="173" grpId="3" animBg="1" advAuto="0"/>
      <p:bldP spid="174" grpId="4" animBg="1" advAuto="0"/>
      <p:bldP spid="179" grpId="5" animBg="1" advAuto="0"/>
      <p:bldP spid="180" grpId="6" animBg="1" advAuto="0"/>
      <p:bldP spid="181" grpId="7" animBg="1" advAuto="0"/>
      <p:bldP spid="182" grpId="8" animBg="1" advAuto="0"/>
      <p:bldP spid="183" grpId="9" animBg="1" advAuto="0"/>
      <p:bldP spid="184" grpId="10" animBg="1" advAuto="0"/>
      <p:bldP spid="185" grpId="12" animBg="1" advAuto="0"/>
      <p:bldP spid="187" grpId="11" animBg="1" advAuto="0"/>
      <p:bldP spid="188" grpId="13" animBg="1" advAuto="0"/>
      <p:bldP spid="190" grpId="14" animBg="1" advAuto="0"/>
      <p:bldP spid="191" grpId="16" animBg="1" advAuto="0"/>
      <p:bldP spid="193" grpId="17" animBg="1" advAuto="0"/>
      <p:bldP spid="195" grpId="1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Strictly business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frequency </a:t>
            </a:r>
            <a:endParaRPr lang="en-US" dirty="0"/>
          </a:p>
        </p:txBody>
      </p:sp>
      <p:sp>
        <p:nvSpPr>
          <p:cNvPr id="4" name="Shape 171"/>
          <p:cNvSpPr/>
          <p:nvPr/>
        </p:nvSpPr>
        <p:spPr>
          <a:xfrm>
            <a:off x="406400" y="2472531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lang="en-US" dirty="0" smtClean="0"/>
              <a:t>We have already seen this!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46" y="3255252"/>
            <a:ext cx="11710440" cy="431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195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Strictly business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frequency </a:t>
            </a:r>
            <a:endParaRPr lang="en-US" dirty="0"/>
          </a:p>
        </p:txBody>
      </p:sp>
      <p:sp>
        <p:nvSpPr>
          <p:cNvPr id="4" name="Shape 171"/>
          <p:cNvSpPr/>
          <p:nvPr/>
        </p:nvSpPr>
        <p:spPr>
          <a:xfrm>
            <a:off x="406400" y="2472531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lang="en-US" dirty="0" smtClean="0"/>
              <a:t>We have already seen this!</a:t>
            </a: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037" y="2882900"/>
            <a:ext cx="8086725" cy="6610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086" y="8227595"/>
            <a:ext cx="7286625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4863" y="8649703"/>
            <a:ext cx="1370847" cy="800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9085" y="9049753"/>
            <a:ext cx="4295694" cy="4434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8975" y="4345154"/>
            <a:ext cx="23812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75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Strictly business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frequency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565" y="2419099"/>
            <a:ext cx="7972425" cy="7000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143" y="4313070"/>
            <a:ext cx="2381250" cy="1400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9890" y="8257005"/>
            <a:ext cx="7410450" cy="1257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8976" y="9067090"/>
            <a:ext cx="2615824" cy="51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45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198" name="Shape 1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199" name="Shape 199"/>
          <p:cNvSpPr/>
          <p:nvPr/>
        </p:nvSpPr>
        <p:spPr>
          <a:xfrm>
            <a:off x="4219980" y="4508500"/>
            <a:ext cx="106852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t>)</a:t>
            </a:r>
          </a:p>
        </p:txBody>
      </p:sp>
      <p:sp>
        <p:nvSpPr>
          <p:cNvPr id="200" name="Shape 200"/>
          <p:cNvSpPr/>
          <p:nvPr/>
        </p:nvSpPr>
        <p:spPr>
          <a:xfrm>
            <a:off x="713757" y="2258616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What is the sample space of flipping two </a:t>
            </a:r>
            <a:r>
              <a:rPr b="1" u="sng" dirty="0"/>
              <a:t>indistinguishable</a:t>
            </a:r>
            <a:r>
              <a:rPr dirty="0"/>
              <a:t> coins</a:t>
            </a:r>
          </a:p>
        </p:txBody>
      </p:sp>
      <p:sp>
        <p:nvSpPr>
          <p:cNvPr id="201" name="Shape 201"/>
          <p:cNvSpPr/>
          <p:nvPr/>
        </p:nvSpPr>
        <p:spPr>
          <a:xfrm>
            <a:off x="5642380" y="4508500"/>
            <a:ext cx="100350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t>)</a:t>
            </a:r>
          </a:p>
        </p:txBody>
      </p:sp>
      <p:sp>
        <p:nvSpPr>
          <p:cNvPr id="202" name="Shape 202"/>
          <p:cNvSpPr/>
          <p:nvPr/>
        </p:nvSpPr>
        <p:spPr>
          <a:xfrm>
            <a:off x="4219980" y="5537200"/>
            <a:ext cx="97180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t>)</a:t>
            </a:r>
          </a:p>
        </p:txBody>
      </p:sp>
      <p:sp>
        <p:nvSpPr>
          <p:cNvPr id="203" name="Shape 203"/>
          <p:cNvSpPr/>
          <p:nvPr/>
        </p:nvSpPr>
        <p:spPr>
          <a:xfrm>
            <a:off x="5642380" y="5537200"/>
            <a:ext cx="90678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t>)</a:t>
            </a:r>
          </a:p>
        </p:txBody>
      </p:sp>
      <p:pic>
        <p:nvPicPr>
          <p:cNvPr id="204" name="Picture 203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0250" y="4424500"/>
            <a:ext cx="815984" cy="1909447"/>
          </a:xfrm>
          <a:prstGeom prst="rect">
            <a:avLst/>
          </a:prstGeom>
        </p:spPr>
      </p:pic>
      <p:pic>
        <p:nvPicPr>
          <p:cNvPr id="206" name="Picture 205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6618065" y="4424500"/>
            <a:ext cx="815983" cy="1909447"/>
          </a:xfrm>
          <a:prstGeom prst="rect">
            <a:avLst/>
          </a:prstGeom>
        </p:spPr>
      </p:pic>
      <p:sp>
        <p:nvSpPr>
          <p:cNvPr id="208" name="Shape 208"/>
          <p:cNvSpPr/>
          <p:nvPr/>
        </p:nvSpPr>
        <p:spPr>
          <a:xfrm flipV="1">
            <a:off x="4238608" y="5472879"/>
            <a:ext cx="789043" cy="789042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4348097" y="5439283"/>
            <a:ext cx="715570" cy="856234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1129347" y="3714749"/>
            <a:ext cx="1407796" cy="313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500"/>
            </a:lvl1pPr>
          </a:lstStyle>
          <a:p>
            <a:r>
              <a:t>n</a:t>
            </a:r>
          </a:p>
        </p:txBody>
      </p:sp>
      <p:sp>
        <p:nvSpPr>
          <p:cNvPr id="211" name="Shape 211"/>
          <p:cNvSpPr/>
          <p:nvPr/>
        </p:nvSpPr>
        <p:spPr>
          <a:xfrm>
            <a:off x="2497320" y="3575049"/>
            <a:ext cx="87839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(</a:t>
            </a:r>
          </a:p>
        </p:txBody>
      </p:sp>
      <p:sp>
        <p:nvSpPr>
          <p:cNvPr id="212" name="Shape 212"/>
          <p:cNvSpPr/>
          <p:nvPr/>
        </p:nvSpPr>
        <p:spPr>
          <a:xfrm>
            <a:off x="7497795" y="3575049"/>
            <a:ext cx="878396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)</a:t>
            </a:r>
          </a:p>
        </p:txBody>
      </p:sp>
      <p:sp>
        <p:nvSpPr>
          <p:cNvPr id="213" name="Shape 213"/>
          <p:cNvSpPr/>
          <p:nvPr/>
        </p:nvSpPr>
        <p:spPr>
          <a:xfrm>
            <a:off x="8439938" y="3671073"/>
            <a:ext cx="172981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=</a:t>
            </a:r>
          </a:p>
        </p:txBody>
      </p:sp>
      <p:sp>
        <p:nvSpPr>
          <p:cNvPr id="214" name="Shape 214"/>
          <p:cNvSpPr/>
          <p:nvPr/>
        </p:nvSpPr>
        <p:spPr>
          <a:xfrm>
            <a:off x="10476547" y="3855223"/>
            <a:ext cx="1398906" cy="304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0"/>
            </a:lvl1pPr>
          </a:lstStyle>
          <a:p>
            <a:r>
              <a:t>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1" animBg="1" advAuto="0"/>
      <p:bldP spid="201" grpId="2" animBg="1" advAuto="0"/>
      <p:bldP spid="202" grpId="3" animBg="1" advAuto="0"/>
      <p:bldP spid="203" grpId="4" animBg="1" advAuto="0"/>
      <p:bldP spid="208" grpId="5" animBg="1" advAuto="0"/>
      <p:bldP spid="209" grpId="6" animBg="1" advAuto="0"/>
      <p:bldP spid="210" grpId="7" animBg="1" advAuto="0"/>
      <p:bldP spid="211" grpId="8" animBg="1" advAuto="0"/>
      <p:bldP spid="212" grpId="9" animBg="1" advAuto="0"/>
      <p:bldP spid="213" grpId="10" animBg="1" advAuto="0"/>
      <p:bldP spid="214" grpId="1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218" name="Shape 218"/>
          <p:cNvSpPr/>
          <p:nvPr/>
        </p:nvSpPr>
        <p:spPr>
          <a:xfrm>
            <a:off x="3854902" y="4044522"/>
            <a:ext cx="147045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19" name="Shape 219"/>
          <p:cNvSpPr/>
          <p:nvPr/>
        </p:nvSpPr>
        <p:spPr>
          <a:xfrm>
            <a:off x="713757" y="2258616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What is the sample space of flipping three </a:t>
            </a:r>
            <a:r>
              <a:rPr b="1" u="sng" dirty="0"/>
              <a:t>distinguishable</a:t>
            </a:r>
            <a:r>
              <a:rPr dirty="0"/>
              <a:t> coins</a:t>
            </a:r>
          </a:p>
        </p:txBody>
      </p:sp>
      <p:pic>
        <p:nvPicPr>
          <p:cNvPr id="220" name="Picture 219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83062" y="4472512"/>
            <a:ext cx="815983" cy="1909447"/>
          </a:xfrm>
          <a:prstGeom prst="rect">
            <a:avLst/>
          </a:prstGeom>
        </p:spPr>
      </p:pic>
      <p:pic>
        <p:nvPicPr>
          <p:cNvPr id="222" name="Picture 221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7379720" y="4472512"/>
            <a:ext cx="815983" cy="1909447"/>
          </a:xfrm>
          <a:prstGeom prst="rect">
            <a:avLst/>
          </a:prstGeom>
        </p:spPr>
      </p:pic>
      <p:sp>
        <p:nvSpPr>
          <p:cNvPr id="224" name="Shape 224"/>
          <p:cNvSpPr/>
          <p:nvPr/>
        </p:nvSpPr>
        <p:spPr>
          <a:xfrm>
            <a:off x="392747" y="3762761"/>
            <a:ext cx="1407796" cy="313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500"/>
            </a:lvl1pPr>
          </a:lstStyle>
          <a:p>
            <a:r>
              <a:t>n</a:t>
            </a:r>
          </a:p>
        </p:txBody>
      </p:sp>
      <p:sp>
        <p:nvSpPr>
          <p:cNvPr id="225" name="Shape 225"/>
          <p:cNvSpPr/>
          <p:nvPr/>
        </p:nvSpPr>
        <p:spPr>
          <a:xfrm>
            <a:off x="1913120" y="3623061"/>
            <a:ext cx="87839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(</a:t>
            </a:r>
          </a:p>
        </p:txBody>
      </p:sp>
      <p:sp>
        <p:nvSpPr>
          <p:cNvPr id="226" name="Shape 226"/>
          <p:cNvSpPr/>
          <p:nvPr/>
        </p:nvSpPr>
        <p:spPr>
          <a:xfrm>
            <a:off x="8132795" y="3619072"/>
            <a:ext cx="878396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)</a:t>
            </a:r>
          </a:p>
        </p:txBody>
      </p:sp>
      <p:sp>
        <p:nvSpPr>
          <p:cNvPr id="227" name="Shape 227"/>
          <p:cNvSpPr/>
          <p:nvPr/>
        </p:nvSpPr>
        <p:spPr>
          <a:xfrm>
            <a:off x="9113038" y="3623061"/>
            <a:ext cx="172981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=</a:t>
            </a:r>
          </a:p>
        </p:txBody>
      </p:sp>
      <p:sp>
        <p:nvSpPr>
          <p:cNvPr id="228" name="Shape 228"/>
          <p:cNvSpPr/>
          <p:nvPr/>
        </p:nvSpPr>
        <p:spPr>
          <a:xfrm>
            <a:off x="11009041" y="3903235"/>
            <a:ext cx="1398906" cy="304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0"/>
            </a:lvl1pPr>
          </a:lstStyle>
          <a:p>
            <a:r>
              <a:t>8</a:t>
            </a:r>
          </a:p>
        </p:txBody>
      </p:sp>
      <p:sp>
        <p:nvSpPr>
          <p:cNvPr id="229" name="Shape 229"/>
          <p:cNvSpPr/>
          <p:nvPr/>
        </p:nvSpPr>
        <p:spPr>
          <a:xfrm>
            <a:off x="3822390" y="4641422"/>
            <a:ext cx="137373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30" name="Shape 230"/>
          <p:cNvSpPr/>
          <p:nvPr/>
        </p:nvSpPr>
        <p:spPr>
          <a:xfrm>
            <a:off x="3903264" y="5993972"/>
            <a:ext cx="127701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31" name="Shape 231"/>
          <p:cNvSpPr/>
          <p:nvPr/>
        </p:nvSpPr>
        <p:spPr>
          <a:xfrm>
            <a:off x="5750437" y="4746197"/>
            <a:ext cx="1308710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T</a:t>
            </a:r>
            <a:r>
              <a:t>)</a:t>
            </a:r>
          </a:p>
        </p:txBody>
      </p:sp>
      <p:sp>
        <p:nvSpPr>
          <p:cNvPr id="232" name="Shape 232"/>
          <p:cNvSpPr/>
          <p:nvPr/>
        </p:nvSpPr>
        <p:spPr>
          <a:xfrm>
            <a:off x="3870752" y="5352622"/>
            <a:ext cx="137373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33" name="Shape 233"/>
          <p:cNvSpPr/>
          <p:nvPr/>
        </p:nvSpPr>
        <p:spPr>
          <a:xfrm>
            <a:off x="5717925" y="5447872"/>
            <a:ext cx="1308710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T</a:t>
            </a:r>
            <a:r>
              <a:t>)</a:t>
            </a:r>
          </a:p>
        </p:txBody>
      </p:sp>
      <p:sp>
        <p:nvSpPr>
          <p:cNvPr id="234" name="Shape 234"/>
          <p:cNvSpPr/>
          <p:nvPr/>
        </p:nvSpPr>
        <p:spPr>
          <a:xfrm>
            <a:off x="5702075" y="4044522"/>
            <a:ext cx="140543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T</a:t>
            </a:r>
            <a:r>
              <a:t>)</a:t>
            </a:r>
          </a:p>
        </p:txBody>
      </p:sp>
      <p:sp>
        <p:nvSpPr>
          <p:cNvPr id="235" name="Shape 235"/>
          <p:cNvSpPr/>
          <p:nvPr/>
        </p:nvSpPr>
        <p:spPr>
          <a:xfrm>
            <a:off x="5766286" y="6149547"/>
            <a:ext cx="121198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T</a:t>
            </a:r>
            <a:r>
              <a:t>)</a:t>
            </a:r>
          </a:p>
        </p:txBody>
      </p:sp>
      <p:sp>
        <p:nvSpPr>
          <p:cNvPr id="236" name="Shape 236"/>
          <p:cNvSpPr/>
          <p:nvPr/>
        </p:nvSpPr>
        <p:spPr>
          <a:xfrm>
            <a:off x="1121853" y="6414273"/>
            <a:ext cx="172981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=</a:t>
            </a:r>
          </a:p>
        </p:txBody>
      </p:sp>
      <p:pic>
        <p:nvPicPr>
          <p:cNvPr id="237" name="Picture 236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70350" y="7512685"/>
            <a:ext cx="611465" cy="1412061"/>
          </a:xfrm>
          <a:prstGeom prst="rect">
            <a:avLst/>
          </a:prstGeom>
        </p:spPr>
      </p:pic>
      <p:sp>
        <p:nvSpPr>
          <p:cNvPr id="239" name="Shape 239"/>
          <p:cNvSpPr/>
          <p:nvPr/>
        </p:nvSpPr>
        <p:spPr>
          <a:xfrm>
            <a:off x="3432580" y="7888515"/>
            <a:ext cx="747472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EE8787"/>
                </a:solidFill>
              </a:defRPr>
            </a:lvl1pPr>
          </a:lstStyle>
          <a:p>
            <a:pPr>
              <a:defRPr>
                <a:solidFill>
                  <a:srgbClr val="838787"/>
                </a:solidFill>
              </a:defRPr>
            </a:pPr>
            <a:r>
              <a:rPr>
                <a:solidFill>
                  <a:srgbClr val="EE8787"/>
                </a:solidFill>
              </a:rPr>
              <a:t>H,T</a:t>
            </a:r>
          </a:p>
        </p:txBody>
      </p:sp>
      <p:pic>
        <p:nvPicPr>
          <p:cNvPr id="240" name="Picture 239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0800000">
            <a:off x="4148731" y="7512685"/>
            <a:ext cx="611465" cy="1412061"/>
          </a:xfrm>
          <a:prstGeom prst="rect">
            <a:avLst/>
          </a:prstGeom>
        </p:spPr>
      </p:pic>
      <p:sp>
        <p:nvSpPr>
          <p:cNvPr id="242" name="Shape 242"/>
          <p:cNvSpPr/>
          <p:nvPr/>
        </p:nvSpPr>
        <p:spPr>
          <a:xfrm>
            <a:off x="4760962" y="6287273"/>
            <a:ext cx="1353834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x</a:t>
            </a:r>
          </a:p>
        </p:txBody>
      </p:sp>
      <p:pic>
        <p:nvPicPr>
          <p:cNvPr id="243" name="Picture 242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75550" y="7512685"/>
            <a:ext cx="611465" cy="1412061"/>
          </a:xfrm>
          <a:prstGeom prst="rect">
            <a:avLst/>
          </a:prstGeom>
        </p:spPr>
      </p:pic>
      <p:pic>
        <p:nvPicPr>
          <p:cNvPr id="245" name="Picture 244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0800000">
            <a:off x="7653931" y="7512685"/>
            <a:ext cx="611465" cy="1412061"/>
          </a:xfrm>
          <a:prstGeom prst="rect">
            <a:avLst/>
          </a:prstGeom>
        </p:spPr>
      </p:pic>
      <p:sp>
        <p:nvSpPr>
          <p:cNvPr id="247" name="Shape 247"/>
          <p:cNvSpPr/>
          <p:nvPr/>
        </p:nvSpPr>
        <p:spPr>
          <a:xfrm>
            <a:off x="6925080" y="7888515"/>
            <a:ext cx="747472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8387F9"/>
                </a:solidFill>
              </a:defRPr>
            </a:lvl1pPr>
          </a:lstStyle>
          <a:p>
            <a:pPr>
              <a:defRPr>
                <a:solidFill>
                  <a:srgbClr val="838787"/>
                </a:solidFill>
              </a:defRPr>
            </a:pPr>
            <a:r>
              <a:rPr>
                <a:solidFill>
                  <a:srgbClr val="8387F9"/>
                </a:solidFill>
              </a:rPr>
              <a:t>H,T</a:t>
            </a:r>
          </a:p>
        </p:txBody>
      </p:sp>
      <p:sp>
        <p:nvSpPr>
          <p:cNvPr id="248" name="Shape 248"/>
          <p:cNvSpPr/>
          <p:nvPr/>
        </p:nvSpPr>
        <p:spPr>
          <a:xfrm>
            <a:off x="8551560" y="6287273"/>
            <a:ext cx="1353834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x</a:t>
            </a:r>
          </a:p>
        </p:txBody>
      </p:sp>
      <p:pic>
        <p:nvPicPr>
          <p:cNvPr id="249" name="Picture 248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66149" y="7512685"/>
            <a:ext cx="611464" cy="1412061"/>
          </a:xfrm>
          <a:prstGeom prst="rect">
            <a:avLst/>
          </a:prstGeom>
        </p:spPr>
      </p:pic>
      <p:pic>
        <p:nvPicPr>
          <p:cNvPr id="251" name="Picture 250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0800000">
            <a:off x="11444530" y="7512685"/>
            <a:ext cx="611464" cy="1412061"/>
          </a:xfrm>
          <a:prstGeom prst="rect">
            <a:avLst/>
          </a:prstGeom>
        </p:spPr>
      </p:pic>
      <p:sp>
        <p:nvSpPr>
          <p:cNvPr id="253" name="Shape 253"/>
          <p:cNvSpPr/>
          <p:nvPr/>
        </p:nvSpPr>
        <p:spPr>
          <a:xfrm>
            <a:off x="10715678" y="7888515"/>
            <a:ext cx="747473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009800"/>
                </a:solidFill>
              </a:defRPr>
            </a:lvl1pPr>
          </a:lstStyle>
          <a:p>
            <a:r>
              <a:t>H,T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2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1" animBg="1" advAuto="0"/>
      <p:bldP spid="224" grpId="9" animBg="1" advAuto="0"/>
      <p:bldP spid="225" grpId="10" animBg="1" advAuto="0"/>
      <p:bldP spid="226" grpId="11" animBg="1" advAuto="0"/>
      <p:bldP spid="227" grpId="12" animBg="1" advAuto="0"/>
      <p:bldP spid="228" grpId="13" animBg="1" advAuto="0"/>
      <p:bldP spid="229" grpId="2" animBg="1" advAuto="0"/>
      <p:bldP spid="230" grpId="3" animBg="1" advAuto="0"/>
      <p:bldP spid="231" grpId="5" animBg="1" advAuto="0"/>
      <p:bldP spid="232" grpId="4" animBg="1" advAuto="0"/>
      <p:bldP spid="233" grpId="6" animBg="1" advAuto="0"/>
      <p:bldP spid="234" grpId="7" animBg="1" advAuto="0"/>
      <p:bldP spid="235" grpId="8" animBg="1" advAuto="0"/>
      <p:bldP spid="236" grpId="14" animBg="1" advAuto="0"/>
      <p:bldP spid="237" grpId="16" animBg="1" advAuto="0"/>
      <p:bldP spid="239" grpId="15" animBg="1" advAuto="0"/>
      <p:bldP spid="240" grpId="17" animBg="1" advAuto="0"/>
      <p:bldP spid="242" grpId="18" animBg="1" advAuto="0"/>
      <p:bldP spid="243" grpId="20" animBg="1" advAuto="0"/>
      <p:bldP spid="245" grpId="21" animBg="1" advAuto="0"/>
      <p:bldP spid="247" grpId="19" animBg="1" advAuto="0"/>
      <p:bldP spid="248" grpId="22" animBg="1" advAuto="0"/>
      <p:bldP spid="249" grpId="24" animBg="1" advAuto="0"/>
      <p:bldP spid="251" grpId="25" animBg="1" advAuto="0"/>
      <p:bldP spid="253" grpId="23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257" name="Shape 257"/>
          <p:cNvSpPr/>
          <p:nvPr/>
        </p:nvSpPr>
        <p:spPr>
          <a:xfrm>
            <a:off x="3854903" y="4044522"/>
            <a:ext cx="1470457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58" name="Shape 258"/>
          <p:cNvSpPr/>
          <p:nvPr/>
        </p:nvSpPr>
        <p:spPr>
          <a:xfrm>
            <a:off x="713757" y="2258616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What is the sample space of flipping three </a:t>
            </a:r>
            <a:r>
              <a:rPr lang="en-US" b="1" u="sng" dirty="0" smtClean="0"/>
              <a:t>in</a:t>
            </a:r>
            <a:r>
              <a:rPr b="1" u="sng" dirty="0" smtClean="0"/>
              <a:t>distinguishable </a:t>
            </a:r>
            <a:r>
              <a:rPr dirty="0"/>
              <a:t>coins</a:t>
            </a:r>
          </a:p>
        </p:txBody>
      </p:sp>
      <p:pic>
        <p:nvPicPr>
          <p:cNvPr id="259" name="Picture 258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83062" y="4472512"/>
            <a:ext cx="815983" cy="1909447"/>
          </a:xfrm>
          <a:prstGeom prst="rect">
            <a:avLst/>
          </a:prstGeom>
        </p:spPr>
      </p:pic>
      <p:pic>
        <p:nvPicPr>
          <p:cNvPr id="261" name="Picture 260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7379720" y="4472512"/>
            <a:ext cx="815983" cy="1909446"/>
          </a:xfrm>
          <a:prstGeom prst="rect">
            <a:avLst/>
          </a:prstGeom>
        </p:spPr>
      </p:pic>
      <p:sp>
        <p:nvSpPr>
          <p:cNvPr id="263" name="Shape 263"/>
          <p:cNvSpPr/>
          <p:nvPr/>
        </p:nvSpPr>
        <p:spPr>
          <a:xfrm>
            <a:off x="392747" y="3762761"/>
            <a:ext cx="1407796" cy="313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500"/>
            </a:lvl1pPr>
          </a:lstStyle>
          <a:p>
            <a:r>
              <a:t>n</a:t>
            </a:r>
          </a:p>
        </p:txBody>
      </p:sp>
      <p:sp>
        <p:nvSpPr>
          <p:cNvPr id="264" name="Shape 264"/>
          <p:cNvSpPr/>
          <p:nvPr/>
        </p:nvSpPr>
        <p:spPr>
          <a:xfrm>
            <a:off x="1913120" y="3623061"/>
            <a:ext cx="87839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(</a:t>
            </a:r>
          </a:p>
        </p:txBody>
      </p:sp>
      <p:sp>
        <p:nvSpPr>
          <p:cNvPr id="265" name="Shape 265"/>
          <p:cNvSpPr/>
          <p:nvPr/>
        </p:nvSpPr>
        <p:spPr>
          <a:xfrm>
            <a:off x="8132795" y="3619072"/>
            <a:ext cx="878396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)</a:t>
            </a:r>
          </a:p>
        </p:txBody>
      </p:sp>
      <p:sp>
        <p:nvSpPr>
          <p:cNvPr id="266" name="Shape 266"/>
          <p:cNvSpPr/>
          <p:nvPr/>
        </p:nvSpPr>
        <p:spPr>
          <a:xfrm>
            <a:off x="9113038" y="3623061"/>
            <a:ext cx="172981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=</a:t>
            </a:r>
          </a:p>
        </p:txBody>
      </p:sp>
      <p:sp>
        <p:nvSpPr>
          <p:cNvPr id="267" name="Shape 267"/>
          <p:cNvSpPr/>
          <p:nvPr/>
        </p:nvSpPr>
        <p:spPr>
          <a:xfrm>
            <a:off x="11009041" y="3903234"/>
            <a:ext cx="1398906" cy="304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0"/>
            </a:lvl1pPr>
          </a:lstStyle>
          <a:p>
            <a:r>
              <a:t>4</a:t>
            </a:r>
          </a:p>
        </p:txBody>
      </p:sp>
      <p:sp>
        <p:nvSpPr>
          <p:cNvPr id="268" name="Shape 268"/>
          <p:cNvSpPr/>
          <p:nvPr/>
        </p:nvSpPr>
        <p:spPr>
          <a:xfrm>
            <a:off x="3822391" y="4641422"/>
            <a:ext cx="137373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69" name="Shape 269"/>
          <p:cNvSpPr/>
          <p:nvPr/>
        </p:nvSpPr>
        <p:spPr>
          <a:xfrm>
            <a:off x="3903264" y="5993972"/>
            <a:ext cx="127701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70" name="Shape 270"/>
          <p:cNvSpPr/>
          <p:nvPr/>
        </p:nvSpPr>
        <p:spPr>
          <a:xfrm>
            <a:off x="5750436" y="4746197"/>
            <a:ext cx="130871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T</a:t>
            </a:r>
            <a:r>
              <a:t>)</a:t>
            </a:r>
          </a:p>
        </p:txBody>
      </p:sp>
      <p:sp>
        <p:nvSpPr>
          <p:cNvPr id="271" name="Shape 271"/>
          <p:cNvSpPr/>
          <p:nvPr/>
        </p:nvSpPr>
        <p:spPr>
          <a:xfrm>
            <a:off x="3870752" y="5352622"/>
            <a:ext cx="137373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72" name="Shape 272"/>
          <p:cNvSpPr/>
          <p:nvPr/>
        </p:nvSpPr>
        <p:spPr>
          <a:xfrm>
            <a:off x="5717925" y="5447872"/>
            <a:ext cx="1308710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T</a:t>
            </a:r>
            <a:r>
              <a:t>)</a:t>
            </a:r>
          </a:p>
        </p:txBody>
      </p:sp>
      <p:sp>
        <p:nvSpPr>
          <p:cNvPr id="273" name="Shape 273"/>
          <p:cNvSpPr/>
          <p:nvPr/>
        </p:nvSpPr>
        <p:spPr>
          <a:xfrm>
            <a:off x="5702075" y="4044522"/>
            <a:ext cx="140543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T</a:t>
            </a:r>
            <a:r>
              <a:t>)</a:t>
            </a:r>
          </a:p>
        </p:txBody>
      </p:sp>
      <p:sp>
        <p:nvSpPr>
          <p:cNvPr id="274" name="Shape 274"/>
          <p:cNvSpPr/>
          <p:nvPr/>
        </p:nvSpPr>
        <p:spPr>
          <a:xfrm>
            <a:off x="5750436" y="6063394"/>
            <a:ext cx="121198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T</a:t>
            </a:r>
            <a:r>
              <a:t>)</a:t>
            </a:r>
          </a:p>
        </p:txBody>
      </p:sp>
      <p:sp>
        <p:nvSpPr>
          <p:cNvPr id="275" name="Shape 275"/>
          <p:cNvSpPr/>
          <p:nvPr/>
        </p:nvSpPr>
        <p:spPr>
          <a:xfrm flipV="1">
            <a:off x="4118821" y="4742844"/>
            <a:ext cx="633460" cy="633461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4275248" y="4741267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277" name="Shape 277"/>
          <p:cNvSpPr/>
          <p:nvPr/>
        </p:nvSpPr>
        <p:spPr>
          <a:xfrm flipV="1">
            <a:off x="4263335" y="6074351"/>
            <a:ext cx="633460" cy="633461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4290048" y="6080082"/>
            <a:ext cx="668632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279" name="Shape 279"/>
          <p:cNvSpPr/>
          <p:nvPr/>
        </p:nvSpPr>
        <p:spPr>
          <a:xfrm flipV="1">
            <a:off x="6024607" y="5461342"/>
            <a:ext cx="633460" cy="633461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6051320" y="5467073"/>
            <a:ext cx="668632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281" name="Shape 281"/>
          <p:cNvSpPr/>
          <p:nvPr/>
        </p:nvSpPr>
        <p:spPr>
          <a:xfrm flipV="1">
            <a:off x="4161585" y="5440891"/>
            <a:ext cx="633461" cy="633460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4188298" y="5446621"/>
            <a:ext cx="668633" cy="668633"/>
          </a:xfrm>
          <a:prstGeom prst="line">
            <a:avLst/>
          </a:prstGeom>
          <a:ln w="38100">
            <a:solidFill>
              <a:srgbClr val="F8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1" animBg="1" advAuto="0"/>
      <p:bldP spid="263" grpId="17" animBg="1" advAuto="0"/>
      <p:bldP spid="264" grpId="18" animBg="1" advAuto="0"/>
      <p:bldP spid="265" grpId="19" animBg="1" advAuto="0"/>
      <p:bldP spid="266" grpId="20" animBg="1" advAuto="0"/>
      <p:bldP spid="267" grpId="21" animBg="1" advAuto="0"/>
      <p:bldP spid="268" grpId="2" animBg="1" advAuto="0"/>
      <p:bldP spid="269" grpId="3" animBg="1" advAuto="0"/>
      <p:bldP spid="270" grpId="5" animBg="1" advAuto="0"/>
      <p:bldP spid="271" grpId="4" animBg="1" advAuto="0"/>
      <p:bldP spid="272" grpId="6" animBg="1" advAuto="0"/>
      <p:bldP spid="273" grpId="7" animBg="1" advAuto="0"/>
      <p:bldP spid="274" grpId="8" animBg="1" advAuto="0"/>
      <p:bldP spid="275" grpId="11" animBg="1" advAuto="0"/>
      <p:bldP spid="276" grpId="12" animBg="1" advAuto="0"/>
      <p:bldP spid="277" grpId="13" animBg="1" advAuto="0"/>
      <p:bldP spid="278" grpId="14" animBg="1" advAuto="0"/>
      <p:bldP spid="279" grpId="15" animBg="1" advAuto="0"/>
      <p:bldP spid="280" grpId="16" animBg="1" advAuto="0"/>
      <p:bldP spid="281" grpId="9" animBg="1" advAuto="0"/>
      <p:bldP spid="282" grpId="1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285" name="Shape 2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286" name="Shape 286"/>
          <p:cNvSpPr/>
          <p:nvPr/>
        </p:nvSpPr>
        <p:spPr>
          <a:xfrm>
            <a:off x="1854203" y="2996213"/>
            <a:ext cx="9016994" cy="4873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3500"/>
            </a:pPr>
            <a:r>
              <a:rPr dirty="0"/>
              <a:t>So what have we seen? </a:t>
            </a:r>
          </a:p>
          <a:p>
            <a:pPr algn="ctr">
              <a:defRPr sz="3500"/>
            </a:pPr>
            <a:r>
              <a:rPr u="sng" dirty="0">
                <a:solidFill>
                  <a:srgbClr val="00B050"/>
                </a:solidFill>
              </a:rPr>
              <a:t>Distinguishable is a cross product </a:t>
            </a:r>
          </a:p>
          <a:p>
            <a:pPr algn="ctr">
              <a:defRPr sz="3500"/>
            </a:pPr>
            <a:r>
              <a:rPr dirty="0"/>
              <a:t>and </a:t>
            </a:r>
          </a:p>
          <a:p>
            <a:pPr algn="ctr">
              <a:defRPr sz="3500"/>
            </a:pPr>
            <a:r>
              <a:rPr u="sng" dirty="0">
                <a:solidFill>
                  <a:srgbClr val="FF0000"/>
                </a:solidFill>
              </a:rPr>
              <a:t>Indistinguishable is not!</a:t>
            </a:r>
          </a:p>
          <a:p>
            <a:pPr algn="ctr">
              <a:defRPr sz="3500"/>
            </a:pPr>
            <a:endParaRPr dirty="0"/>
          </a:p>
          <a:p>
            <a:pPr algn="ctr">
              <a:defRPr sz="3500"/>
            </a:pPr>
            <a:r>
              <a:rPr dirty="0"/>
              <a:t>Then how do we count indistinguishable?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289" name="Shape 2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290" name="Shape 290"/>
          <p:cNvSpPr/>
          <p:nvPr/>
        </p:nvSpPr>
        <p:spPr>
          <a:xfrm>
            <a:off x="1752603" y="2270477"/>
            <a:ext cx="9016994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dirty="0"/>
              <a:t>How many Tails?</a:t>
            </a:r>
          </a:p>
        </p:txBody>
      </p:sp>
      <p:sp>
        <p:nvSpPr>
          <p:cNvPr id="291" name="Shape 291"/>
          <p:cNvSpPr/>
          <p:nvPr/>
        </p:nvSpPr>
        <p:spPr>
          <a:xfrm>
            <a:off x="5525871" y="3485722"/>
            <a:ext cx="147045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H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92" name="Shape 292"/>
          <p:cNvSpPr/>
          <p:nvPr/>
        </p:nvSpPr>
        <p:spPr>
          <a:xfrm>
            <a:off x="3009903" y="3460322"/>
            <a:ext cx="23908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t>No Tails:</a:t>
            </a:r>
          </a:p>
        </p:txBody>
      </p:sp>
      <p:sp>
        <p:nvSpPr>
          <p:cNvPr id="293" name="Shape 293"/>
          <p:cNvSpPr/>
          <p:nvPr/>
        </p:nvSpPr>
        <p:spPr>
          <a:xfrm>
            <a:off x="3009903" y="4521199"/>
            <a:ext cx="23908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t>One Tail:</a:t>
            </a:r>
          </a:p>
        </p:txBody>
      </p:sp>
      <p:sp>
        <p:nvSpPr>
          <p:cNvPr id="294" name="Shape 294"/>
          <p:cNvSpPr/>
          <p:nvPr/>
        </p:nvSpPr>
        <p:spPr>
          <a:xfrm>
            <a:off x="5574233" y="4546600"/>
            <a:ext cx="137373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H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95" name="Shape 295"/>
          <p:cNvSpPr/>
          <p:nvPr/>
        </p:nvSpPr>
        <p:spPr>
          <a:xfrm>
            <a:off x="3009903" y="5626099"/>
            <a:ext cx="23908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t>Two Tails:</a:t>
            </a:r>
          </a:p>
        </p:txBody>
      </p:sp>
      <p:sp>
        <p:nvSpPr>
          <p:cNvPr id="296" name="Shape 296"/>
          <p:cNvSpPr/>
          <p:nvPr/>
        </p:nvSpPr>
        <p:spPr>
          <a:xfrm>
            <a:off x="5622594" y="5651500"/>
            <a:ext cx="1277012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H</a:t>
            </a:r>
            <a:r>
              <a:t>)</a:t>
            </a:r>
          </a:p>
        </p:txBody>
      </p:sp>
      <p:sp>
        <p:nvSpPr>
          <p:cNvPr id="297" name="Shape 297"/>
          <p:cNvSpPr/>
          <p:nvPr/>
        </p:nvSpPr>
        <p:spPr>
          <a:xfrm>
            <a:off x="2628955" y="6737500"/>
            <a:ext cx="2962372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dirty="0"/>
              <a:t>Three Tails:</a:t>
            </a:r>
          </a:p>
        </p:txBody>
      </p:sp>
      <p:sp>
        <p:nvSpPr>
          <p:cNvPr id="298" name="Shape 298"/>
          <p:cNvSpPr/>
          <p:nvPr/>
        </p:nvSpPr>
        <p:spPr>
          <a:xfrm>
            <a:off x="5655106" y="6718300"/>
            <a:ext cx="121198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(</a:t>
            </a:r>
            <a:r>
              <a:rPr>
                <a:solidFill>
                  <a:srgbClr val="EE8787"/>
                </a:solidFill>
              </a:rPr>
              <a:t>T</a:t>
            </a:r>
            <a:r>
              <a:t>,</a:t>
            </a:r>
            <a:r>
              <a:rPr>
                <a:solidFill>
                  <a:srgbClr val="8387F9"/>
                </a:solidFill>
              </a:rPr>
              <a:t>T</a:t>
            </a:r>
            <a:r>
              <a:rPr>
                <a:solidFill>
                  <a:srgbClr val="949494"/>
                </a:solidFill>
              </a:rPr>
              <a:t>,</a:t>
            </a:r>
            <a:r>
              <a:rPr>
                <a:solidFill>
                  <a:srgbClr val="00A100"/>
                </a:solidFill>
              </a:rPr>
              <a:t>T</a:t>
            </a:r>
            <a:r>
              <a:t>)</a:t>
            </a:r>
          </a:p>
        </p:txBody>
      </p:sp>
      <p:sp>
        <p:nvSpPr>
          <p:cNvPr id="299" name="Shape 299"/>
          <p:cNvSpPr/>
          <p:nvPr/>
        </p:nvSpPr>
        <p:spPr>
          <a:xfrm>
            <a:off x="8382571" y="3623061"/>
            <a:ext cx="1729818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=</a:t>
            </a:r>
          </a:p>
        </p:txBody>
      </p:sp>
      <p:sp>
        <p:nvSpPr>
          <p:cNvPr id="300" name="Shape 300"/>
          <p:cNvSpPr/>
          <p:nvPr/>
        </p:nvSpPr>
        <p:spPr>
          <a:xfrm>
            <a:off x="10399441" y="3873500"/>
            <a:ext cx="1398906" cy="304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0"/>
            </a:lvl1pPr>
          </a:lstStyle>
          <a:p>
            <a:r>
              <a:t>4</a:t>
            </a:r>
          </a:p>
        </p:txBody>
      </p:sp>
      <p:sp>
        <p:nvSpPr>
          <p:cNvPr id="301" name="Shape 301"/>
          <p:cNvSpPr/>
          <p:nvPr/>
        </p:nvSpPr>
        <p:spPr>
          <a:xfrm>
            <a:off x="7121428" y="3244422"/>
            <a:ext cx="5676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r>
              <a:t>1</a:t>
            </a:r>
          </a:p>
        </p:txBody>
      </p:sp>
      <p:sp>
        <p:nvSpPr>
          <p:cNvPr id="302" name="Shape 302"/>
          <p:cNvSpPr/>
          <p:nvPr/>
        </p:nvSpPr>
        <p:spPr>
          <a:xfrm>
            <a:off x="7121428" y="4305300"/>
            <a:ext cx="5676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r>
              <a:t>1</a:t>
            </a:r>
          </a:p>
        </p:txBody>
      </p:sp>
      <p:sp>
        <p:nvSpPr>
          <p:cNvPr id="303" name="Shape 303"/>
          <p:cNvSpPr/>
          <p:nvPr/>
        </p:nvSpPr>
        <p:spPr>
          <a:xfrm>
            <a:off x="7121428" y="5371245"/>
            <a:ext cx="5676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r>
              <a:t>1</a:t>
            </a:r>
          </a:p>
        </p:txBody>
      </p:sp>
      <p:sp>
        <p:nvSpPr>
          <p:cNvPr id="304" name="Shape 304"/>
          <p:cNvSpPr/>
          <p:nvPr/>
        </p:nvSpPr>
        <p:spPr>
          <a:xfrm>
            <a:off x="7121428" y="6477000"/>
            <a:ext cx="5676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r>
              <a:t>1</a:t>
            </a:r>
          </a:p>
        </p:txBody>
      </p:sp>
      <p:sp>
        <p:nvSpPr>
          <p:cNvPr id="305" name="Shape 305"/>
          <p:cNvSpPr/>
          <p:nvPr/>
        </p:nvSpPr>
        <p:spPr>
          <a:xfrm>
            <a:off x="7206010" y="3867150"/>
            <a:ext cx="45262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r>
              <a:t>+</a:t>
            </a:r>
          </a:p>
        </p:txBody>
      </p:sp>
      <p:sp>
        <p:nvSpPr>
          <p:cNvPr id="306" name="Shape 306"/>
          <p:cNvSpPr/>
          <p:nvPr/>
        </p:nvSpPr>
        <p:spPr>
          <a:xfrm>
            <a:off x="7206010" y="4931161"/>
            <a:ext cx="45262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r>
              <a:t>+</a:t>
            </a:r>
          </a:p>
        </p:txBody>
      </p:sp>
      <p:sp>
        <p:nvSpPr>
          <p:cNvPr id="307" name="Shape 307"/>
          <p:cNvSpPr/>
          <p:nvPr/>
        </p:nvSpPr>
        <p:spPr>
          <a:xfrm>
            <a:off x="7206010" y="5995173"/>
            <a:ext cx="45262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r>
              <a:t>+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" grpId="2" animBg="1" advAuto="0"/>
      <p:bldP spid="292" grpId="1" animBg="1" advAuto="0"/>
      <p:bldP spid="293" grpId="4" animBg="1" advAuto="0"/>
      <p:bldP spid="294" grpId="3" animBg="1" advAuto="0"/>
      <p:bldP spid="295" grpId="6" animBg="1" advAuto="0"/>
      <p:bldP spid="296" grpId="5" animBg="1" advAuto="0"/>
      <p:bldP spid="297" grpId="8" animBg="1" advAuto="0"/>
      <p:bldP spid="298" grpId="7" animBg="1" advAuto="0"/>
      <p:bldP spid="299" grpId="17" animBg="1" advAuto="0"/>
      <p:bldP spid="300" grpId="16" animBg="1" advAuto="0"/>
      <p:bldP spid="301" grpId="9" animBg="1" advAuto="0"/>
      <p:bldP spid="302" grpId="11" animBg="1" advAuto="0"/>
      <p:bldP spid="303" grpId="13" animBg="1" advAuto="0"/>
      <p:bldP spid="304" grpId="15" animBg="1" advAuto="0"/>
      <p:bldP spid="305" grpId="10" animBg="1" advAuto="0"/>
      <p:bldP spid="306" grpId="12" animBg="1" advAuto="0"/>
      <p:bldP spid="307" grpId="14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310" name="Shape 3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311" name="Shape 311"/>
          <p:cNvSpPr/>
          <p:nvPr/>
        </p:nvSpPr>
        <p:spPr>
          <a:xfrm>
            <a:off x="2361162" y="2222863"/>
            <a:ext cx="9016995" cy="1564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3500"/>
            </a:pPr>
            <a:r>
              <a:rPr dirty="0"/>
              <a:t>So for </a:t>
            </a:r>
            <a:r>
              <a:rPr sz="4000" b="1" dirty="0">
                <a:solidFill>
                  <a:srgbClr val="FF0000"/>
                </a:solidFill>
              </a:rPr>
              <a:t>n</a:t>
            </a:r>
            <a:r>
              <a:rPr dirty="0"/>
              <a:t> </a:t>
            </a:r>
            <a:r>
              <a:rPr b="1" u="sng" dirty="0"/>
              <a:t>indistinguishable</a:t>
            </a:r>
            <a:r>
              <a:rPr dirty="0"/>
              <a:t> coins?</a:t>
            </a:r>
          </a:p>
          <a:p>
            <a:pPr algn="ctr">
              <a:defRPr sz="3500"/>
            </a:pPr>
            <a:r>
              <a:rPr dirty="0"/>
              <a:t>How many Tails?</a:t>
            </a:r>
          </a:p>
        </p:txBody>
      </p:sp>
      <p:sp>
        <p:nvSpPr>
          <p:cNvPr id="312" name="Shape 312"/>
          <p:cNvSpPr/>
          <p:nvPr/>
        </p:nvSpPr>
        <p:spPr>
          <a:xfrm>
            <a:off x="2296167" y="4114967"/>
            <a:ext cx="23908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t>No Tails</a:t>
            </a:r>
          </a:p>
        </p:txBody>
      </p:sp>
      <p:sp>
        <p:nvSpPr>
          <p:cNvPr id="313" name="Shape 313"/>
          <p:cNvSpPr/>
          <p:nvPr/>
        </p:nvSpPr>
        <p:spPr>
          <a:xfrm>
            <a:off x="2296167" y="5220034"/>
            <a:ext cx="23908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t>One Tail</a:t>
            </a:r>
          </a:p>
        </p:txBody>
      </p:sp>
      <p:sp>
        <p:nvSpPr>
          <p:cNvPr id="314" name="Shape 314"/>
          <p:cNvSpPr/>
          <p:nvPr/>
        </p:nvSpPr>
        <p:spPr>
          <a:xfrm>
            <a:off x="2350268" y="6026701"/>
            <a:ext cx="2390869" cy="2010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">
                <a:latin typeface="Avenir Next Heavy"/>
                <a:ea typeface="Avenir Next Heavy"/>
                <a:cs typeface="Avenir Next Heavy"/>
                <a:sym typeface="Avenir Next Heavy"/>
              </a:defRPr>
            </a:pPr>
            <a:r>
              <a:rPr sz="2800" dirty="0">
                <a:latin typeface="Bernard MT Condensed" panose="02050806060905020404" pitchFamily="18" charset="0"/>
                <a:cs typeface="Aharoni" panose="02010803020104030203" pitchFamily="2" charset="-79"/>
              </a:rPr>
              <a:t>.</a:t>
            </a:r>
          </a:p>
          <a:p>
            <a:pPr algn="ctr">
              <a:defRPr sz="1000">
                <a:latin typeface="Avenir Next Heavy"/>
                <a:ea typeface="Avenir Next Heavy"/>
                <a:cs typeface="Avenir Next Heavy"/>
                <a:sym typeface="Avenir Next Heavy"/>
              </a:defRPr>
            </a:pPr>
            <a:r>
              <a:rPr sz="2800" dirty="0">
                <a:latin typeface="Bernard MT Condensed" panose="02050806060905020404" pitchFamily="18" charset="0"/>
                <a:cs typeface="Aharoni" panose="02010803020104030203" pitchFamily="2" charset="-79"/>
              </a:rPr>
              <a:t>.</a:t>
            </a:r>
          </a:p>
          <a:p>
            <a:pPr algn="ctr">
              <a:defRPr sz="1000">
                <a:latin typeface="Avenir Next Heavy"/>
                <a:ea typeface="Avenir Next Heavy"/>
                <a:cs typeface="Avenir Next Heavy"/>
                <a:sym typeface="Avenir Next Heavy"/>
              </a:defRPr>
            </a:pPr>
            <a:r>
              <a:rPr sz="2800" dirty="0">
                <a:latin typeface="Bernard MT Condensed" panose="02050806060905020404" pitchFamily="18" charset="0"/>
                <a:cs typeface="Aharoni" panose="02010803020104030203" pitchFamily="2" charset="-79"/>
              </a:rPr>
              <a:t>.</a:t>
            </a:r>
          </a:p>
        </p:txBody>
      </p:sp>
      <p:sp>
        <p:nvSpPr>
          <p:cNvPr id="315" name="Shape 315"/>
          <p:cNvSpPr/>
          <p:nvPr/>
        </p:nvSpPr>
        <p:spPr>
          <a:xfrm>
            <a:off x="2337568" y="8330637"/>
            <a:ext cx="23908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t>n Tails</a:t>
            </a:r>
          </a:p>
        </p:txBody>
      </p:sp>
      <p:sp>
        <p:nvSpPr>
          <p:cNvPr id="316" name="Shape 316"/>
          <p:cNvSpPr/>
          <p:nvPr/>
        </p:nvSpPr>
        <p:spPr>
          <a:xfrm>
            <a:off x="6641631" y="4550496"/>
            <a:ext cx="172981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t>=</a:t>
            </a:r>
          </a:p>
        </p:txBody>
      </p:sp>
      <p:sp>
        <p:nvSpPr>
          <p:cNvPr id="317" name="Shape 317"/>
          <p:cNvSpPr/>
          <p:nvPr/>
        </p:nvSpPr>
        <p:spPr>
          <a:xfrm>
            <a:off x="8658500" y="4572334"/>
            <a:ext cx="4093338" cy="304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0"/>
            </a:lvl1pPr>
          </a:lstStyle>
          <a:p>
            <a:r>
              <a:t>n+1</a:t>
            </a:r>
          </a:p>
        </p:txBody>
      </p:sp>
      <p:sp>
        <p:nvSpPr>
          <p:cNvPr id="318" name="Shape 318"/>
          <p:cNvSpPr/>
          <p:nvPr/>
        </p:nvSpPr>
        <p:spPr>
          <a:xfrm>
            <a:off x="5380488" y="3943257"/>
            <a:ext cx="5676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r>
              <a:t>1</a:t>
            </a:r>
          </a:p>
        </p:txBody>
      </p:sp>
      <p:sp>
        <p:nvSpPr>
          <p:cNvPr id="319" name="Shape 319"/>
          <p:cNvSpPr/>
          <p:nvPr/>
        </p:nvSpPr>
        <p:spPr>
          <a:xfrm>
            <a:off x="5380488" y="5004134"/>
            <a:ext cx="5676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r>
              <a:t>1</a:t>
            </a:r>
          </a:p>
        </p:txBody>
      </p:sp>
      <p:sp>
        <p:nvSpPr>
          <p:cNvPr id="320" name="Shape 320"/>
          <p:cNvSpPr/>
          <p:nvPr/>
        </p:nvSpPr>
        <p:spPr>
          <a:xfrm>
            <a:off x="5426709" y="8264809"/>
            <a:ext cx="5676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r>
              <a:rPr dirty="0"/>
              <a:t>1</a:t>
            </a:r>
          </a:p>
        </p:txBody>
      </p:sp>
      <p:sp>
        <p:nvSpPr>
          <p:cNvPr id="321" name="Shape 321"/>
          <p:cNvSpPr/>
          <p:nvPr/>
        </p:nvSpPr>
        <p:spPr>
          <a:xfrm>
            <a:off x="5465069" y="4565984"/>
            <a:ext cx="45262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r>
              <a:t>+</a:t>
            </a:r>
          </a:p>
        </p:txBody>
      </p:sp>
      <p:sp>
        <p:nvSpPr>
          <p:cNvPr id="322" name="Shape 322"/>
          <p:cNvSpPr/>
          <p:nvPr/>
        </p:nvSpPr>
        <p:spPr>
          <a:xfrm>
            <a:off x="5465069" y="5629996"/>
            <a:ext cx="45262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r>
              <a:t>+</a:t>
            </a:r>
          </a:p>
        </p:txBody>
      </p:sp>
      <p:sp>
        <p:nvSpPr>
          <p:cNvPr id="323" name="Shape 323"/>
          <p:cNvSpPr/>
          <p:nvPr/>
        </p:nvSpPr>
        <p:spPr>
          <a:xfrm>
            <a:off x="5495550" y="7760545"/>
            <a:ext cx="452629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r>
              <a:t>+</a:t>
            </a:r>
          </a:p>
        </p:txBody>
      </p:sp>
      <p:sp>
        <p:nvSpPr>
          <p:cNvPr id="324" name="Shape 324"/>
          <p:cNvSpPr/>
          <p:nvPr/>
        </p:nvSpPr>
        <p:spPr>
          <a:xfrm>
            <a:off x="4495949" y="6034332"/>
            <a:ext cx="2390869" cy="182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000">
                <a:latin typeface="Avenir Next Heavy"/>
                <a:ea typeface="Avenir Next Heavy"/>
                <a:cs typeface="Avenir Next Heavy"/>
                <a:sym typeface="Avenir Next Heavy"/>
              </a:defRPr>
            </a:pPr>
            <a:r>
              <a:rPr sz="2400" dirty="0">
                <a:latin typeface="Bernard MT Condensed" panose="02050806060905020404" pitchFamily="18" charset="0"/>
              </a:rPr>
              <a:t>.</a:t>
            </a:r>
          </a:p>
          <a:p>
            <a:pPr algn="ctr">
              <a:defRPr sz="1000">
                <a:latin typeface="Avenir Next Heavy"/>
                <a:ea typeface="Avenir Next Heavy"/>
                <a:cs typeface="Avenir Next Heavy"/>
                <a:sym typeface="Avenir Next Heavy"/>
              </a:defRPr>
            </a:pPr>
            <a:r>
              <a:rPr sz="2400" dirty="0">
                <a:latin typeface="Bernard MT Condensed" panose="02050806060905020404" pitchFamily="18" charset="0"/>
              </a:rPr>
              <a:t>.</a:t>
            </a:r>
          </a:p>
          <a:p>
            <a:pPr algn="ctr">
              <a:defRPr sz="1000">
                <a:latin typeface="Avenir Next Heavy"/>
                <a:ea typeface="Avenir Next Heavy"/>
                <a:cs typeface="Avenir Next Heavy"/>
                <a:sym typeface="Avenir Next Heavy"/>
              </a:defRPr>
            </a:pPr>
            <a:r>
              <a:rPr sz="2400" dirty="0">
                <a:latin typeface="Bernard MT Condensed" panose="02050806060905020404" pitchFamily="18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1" animBg="1" advAuto="0"/>
      <p:bldP spid="313" grpId="2" animBg="1" advAuto="0"/>
      <p:bldP spid="314" grpId="3" animBg="1" advAuto="0"/>
      <p:bldP spid="315" grpId="4" animBg="1" advAuto="0"/>
      <p:bldP spid="316" grpId="13" animBg="1" advAuto="0"/>
      <p:bldP spid="317" grpId="12" animBg="1" advAuto="0"/>
      <p:bldP spid="318" grpId="5" animBg="1" advAuto="0"/>
      <p:bldP spid="319" grpId="7" animBg="1" advAuto="0"/>
      <p:bldP spid="320" grpId="11" animBg="1" advAuto="0"/>
      <p:bldP spid="321" grpId="6" animBg="1" advAuto="0"/>
      <p:bldP spid="322" grpId="8" animBg="1" advAuto="0"/>
      <p:bldP spid="323" grpId="10" animBg="1" advAuto="0"/>
      <p:bldP spid="324" grpId="9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strictly business (coming next…)</a:t>
            </a:r>
          </a:p>
        </p:txBody>
      </p:sp>
      <p:sp>
        <p:nvSpPr>
          <p:cNvPr id="310" name="Shape 3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2800" dirty="0"/>
              <a:t>first lets review distinguishable vs indistinguishable</a:t>
            </a:r>
          </a:p>
        </p:txBody>
      </p:sp>
      <p:sp>
        <p:nvSpPr>
          <p:cNvPr id="18" name="Shape 290"/>
          <p:cNvSpPr/>
          <p:nvPr/>
        </p:nvSpPr>
        <p:spPr>
          <a:xfrm>
            <a:off x="1485903" y="1970746"/>
            <a:ext cx="9016994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500"/>
            </a:lvl1pPr>
          </a:lstStyle>
          <a:p>
            <a:r>
              <a:rPr lang="en-US" dirty="0" smtClean="0"/>
              <a:t>How about dice?</a:t>
            </a:r>
            <a:endParaRPr dirty="0"/>
          </a:p>
        </p:txBody>
      </p:sp>
      <p:sp>
        <p:nvSpPr>
          <p:cNvPr id="19" name="Shape 171"/>
          <p:cNvSpPr/>
          <p:nvPr/>
        </p:nvSpPr>
        <p:spPr>
          <a:xfrm>
            <a:off x="406400" y="2882900"/>
            <a:ext cx="901699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What is the sample space </a:t>
            </a:r>
            <a:r>
              <a:rPr lang="en-US" dirty="0" smtClean="0"/>
              <a:t>of rolling </a:t>
            </a:r>
            <a:r>
              <a:rPr dirty="0" smtClean="0"/>
              <a:t>two </a:t>
            </a:r>
            <a:r>
              <a:rPr b="1" u="sng" dirty="0"/>
              <a:t>distinguishable</a:t>
            </a:r>
            <a:r>
              <a:rPr dirty="0"/>
              <a:t> </a:t>
            </a:r>
            <a:r>
              <a:rPr lang="en-US" dirty="0" smtClean="0"/>
              <a:t>die?</a:t>
            </a:r>
            <a:endParaRPr dirty="0"/>
          </a:p>
        </p:txBody>
      </p:sp>
      <p:sp>
        <p:nvSpPr>
          <p:cNvPr id="20" name="Shape 170"/>
          <p:cNvSpPr/>
          <p:nvPr/>
        </p:nvSpPr>
        <p:spPr>
          <a:xfrm>
            <a:off x="2759801" y="396804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21" name="Shape 172"/>
          <p:cNvSpPr/>
          <p:nvPr/>
        </p:nvSpPr>
        <p:spPr>
          <a:xfrm>
            <a:off x="4182201" y="396804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pic>
        <p:nvPicPr>
          <p:cNvPr id="24" name="Picture 23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0071" y="3851360"/>
            <a:ext cx="815984" cy="3775988"/>
          </a:xfrm>
          <a:prstGeom prst="rect">
            <a:avLst/>
          </a:prstGeom>
        </p:spPr>
      </p:pic>
      <p:pic>
        <p:nvPicPr>
          <p:cNvPr id="25" name="Picture 24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9667875" y="3724369"/>
            <a:ext cx="815984" cy="3902979"/>
          </a:xfrm>
          <a:prstGeom prst="rect">
            <a:avLst/>
          </a:prstGeom>
        </p:spPr>
      </p:pic>
      <p:sp>
        <p:nvSpPr>
          <p:cNvPr id="26" name="Shape 179"/>
          <p:cNvSpPr/>
          <p:nvPr/>
        </p:nvSpPr>
        <p:spPr>
          <a:xfrm>
            <a:off x="165483" y="3724369"/>
            <a:ext cx="1407796" cy="313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500"/>
            </a:lvl1pPr>
          </a:lstStyle>
          <a:p>
            <a:r>
              <a:rPr dirty="0"/>
              <a:t>n</a:t>
            </a:r>
          </a:p>
        </p:txBody>
      </p:sp>
      <p:sp>
        <p:nvSpPr>
          <p:cNvPr id="27" name="Shape 180"/>
          <p:cNvSpPr/>
          <p:nvPr/>
        </p:nvSpPr>
        <p:spPr>
          <a:xfrm>
            <a:off x="1311551" y="3576418"/>
            <a:ext cx="87839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rPr dirty="0"/>
              <a:t>(</a:t>
            </a:r>
          </a:p>
        </p:txBody>
      </p:sp>
      <p:sp>
        <p:nvSpPr>
          <p:cNvPr id="28" name="Shape 181"/>
          <p:cNvSpPr/>
          <p:nvPr/>
        </p:nvSpPr>
        <p:spPr>
          <a:xfrm>
            <a:off x="10143415" y="3608732"/>
            <a:ext cx="878396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rPr dirty="0"/>
              <a:t>)</a:t>
            </a:r>
          </a:p>
        </p:txBody>
      </p:sp>
      <p:sp>
        <p:nvSpPr>
          <p:cNvPr id="29" name="Shape 182"/>
          <p:cNvSpPr/>
          <p:nvPr/>
        </p:nvSpPr>
        <p:spPr>
          <a:xfrm>
            <a:off x="11021811" y="4839562"/>
            <a:ext cx="1843453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rPr sz="8000" dirty="0" smtClean="0"/>
              <a:t>=</a:t>
            </a:r>
            <a:r>
              <a:rPr lang="en-US" sz="8000" dirty="0" smtClean="0"/>
              <a:t>36</a:t>
            </a:r>
            <a:endParaRPr sz="8000" dirty="0"/>
          </a:p>
        </p:txBody>
      </p:sp>
      <p:sp>
        <p:nvSpPr>
          <p:cNvPr id="31" name="Shape 184"/>
          <p:cNvSpPr/>
          <p:nvPr/>
        </p:nvSpPr>
        <p:spPr>
          <a:xfrm>
            <a:off x="1413318" y="6943239"/>
            <a:ext cx="1729817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rPr dirty="0"/>
              <a:t>=</a:t>
            </a:r>
          </a:p>
        </p:txBody>
      </p:sp>
      <p:pic>
        <p:nvPicPr>
          <p:cNvPr id="32" name="Picture 31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61815" y="8041651"/>
            <a:ext cx="611465" cy="1412061"/>
          </a:xfrm>
          <a:prstGeom prst="rect">
            <a:avLst/>
          </a:prstGeom>
        </p:spPr>
      </p:pic>
      <p:sp>
        <p:nvSpPr>
          <p:cNvPr id="33" name="Shape 187"/>
          <p:cNvSpPr/>
          <p:nvPr/>
        </p:nvSpPr>
        <p:spPr>
          <a:xfrm>
            <a:off x="3724045" y="8450164"/>
            <a:ext cx="203741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EE8787"/>
                </a:solidFill>
              </a:defRPr>
            </a:lvl1pPr>
          </a:lstStyle>
          <a:p>
            <a:pPr>
              <a:defRPr>
                <a:solidFill>
                  <a:srgbClr val="838787"/>
                </a:solidFill>
              </a:defRPr>
            </a:pPr>
            <a:r>
              <a:rPr lang="en-US" dirty="0" smtClean="0">
                <a:solidFill>
                  <a:srgbClr val="EE8787"/>
                </a:solidFill>
              </a:rPr>
              <a:t>1,2,3,4,5,6</a:t>
            </a:r>
            <a:endParaRPr dirty="0">
              <a:solidFill>
                <a:srgbClr val="EE8787"/>
              </a:solidFill>
            </a:endParaRPr>
          </a:p>
        </p:txBody>
      </p:sp>
      <p:pic>
        <p:nvPicPr>
          <p:cNvPr id="34" name="Picture 33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0800000">
            <a:off x="5694367" y="8041651"/>
            <a:ext cx="611465" cy="1412061"/>
          </a:xfrm>
          <a:prstGeom prst="rect">
            <a:avLst/>
          </a:prstGeom>
        </p:spPr>
      </p:pic>
      <p:sp>
        <p:nvSpPr>
          <p:cNvPr id="35" name="Shape 190"/>
          <p:cNvSpPr/>
          <p:nvPr/>
        </p:nvSpPr>
        <p:spPr>
          <a:xfrm>
            <a:off x="6256487" y="6811767"/>
            <a:ext cx="1353834" cy="341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100"/>
            </a:lvl1pPr>
          </a:lstStyle>
          <a:p>
            <a:r>
              <a:rPr dirty="0"/>
              <a:t>x</a:t>
            </a:r>
          </a:p>
        </p:txBody>
      </p:sp>
      <p:pic>
        <p:nvPicPr>
          <p:cNvPr id="36" name="Picture 35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12336" y="8088139"/>
            <a:ext cx="611465" cy="1412062"/>
          </a:xfrm>
          <a:prstGeom prst="rect">
            <a:avLst/>
          </a:prstGeom>
        </p:spPr>
      </p:pic>
      <p:pic>
        <p:nvPicPr>
          <p:cNvPr id="37" name="Picture 36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0800000">
            <a:off x="9979724" y="8088140"/>
            <a:ext cx="611465" cy="1412061"/>
          </a:xfrm>
          <a:prstGeom prst="rect">
            <a:avLst/>
          </a:prstGeom>
        </p:spPr>
      </p:pic>
      <p:sp>
        <p:nvSpPr>
          <p:cNvPr id="38" name="Shape 195"/>
          <p:cNvSpPr/>
          <p:nvPr/>
        </p:nvSpPr>
        <p:spPr>
          <a:xfrm>
            <a:off x="8061866" y="8496653"/>
            <a:ext cx="203741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8387F9"/>
                </a:solidFill>
              </a:defRPr>
            </a:lvl1pPr>
          </a:lstStyle>
          <a:p>
            <a:pPr>
              <a:defRPr>
                <a:solidFill>
                  <a:srgbClr val="838787"/>
                </a:solidFill>
              </a:defRPr>
            </a:pPr>
            <a:r>
              <a:rPr lang="en-US" dirty="0" smtClean="0">
                <a:solidFill>
                  <a:srgbClr val="8387F9"/>
                </a:solidFill>
              </a:rPr>
              <a:t>1,2,3,4,5,6</a:t>
            </a:r>
            <a:endParaRPr dirty="0">
              <a:solidFill>
                <a:srgbClr val="8387F9"/>
              </a:solidFill>
            </a:endParaRPr>
          </a:p>
        </p:txBody>
      </p:sp>
      <p:sp>
        <p:nvSpPr>
          <p:cNvPr id="39" name="Shape 172"/>
          <p:cNvSpPr/>
          <p:nvPr/>
        </p:nvSpPr>
        <p:spPr>
          <a:xfrm>
            <a:off x="5371911" y="392285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0" name="Shape 172"/>
          <p:cNvSpPr/>
          <p:nvPr/>
        </p:nvSpPr>
        <p:spPr>
          <a:xfrm>
            <a:off x="6615175" y="391483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1" name="Shape 172"/>
          <p:cNvSpPr/>
          <p:nvPr/>
        </p:nvSpPr>
        <p:spPr>
          <a:xfrm>
            <a:off x="7649887" y="389076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2" name="Shape 172"/>
          <p:cNvSpPr/>
          <p:nvPr/>
        </p:nvSpPr>
        <p:spPr>
          <a:xfrm>
            <a:off x="8764812" y="388274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1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3" name="Shape 170"/>
          <p:cNvSpPr/>
          <p:nvPr/>
        </p:nvSpPr>
        <p:spPr>
          <a:xfrm>
            <a:off x="2759801" y="457130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4" name="Shape 172"/>
          <p:cNvSpPr/>
          <p:nvPr/>
        </p:nvSpPr>
        <p:spPr>
          <a:xfrm>
            <a:off x="4182201" y="457130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5" name="Shape 172"/>
          <p:cNvSpPr/>
          <p:nvPr/>
        </p:nvSpPr>
        <p:spPr>
          <a:xfrm>
            <a:off x="5371911" y="452611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6" name="Shape 172"/>
          <p:cNvSpPr/>
          <p:nvPr/>
        </p:nvSpPr>
        <p:spPr>
          <a:xfrm>
            <a:off x="6615175" y="451809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7" name="Shape 172"/>
          <p:cNvSpPr/>
          <p:nvPr/>
        </p:nvSpPr>
        <p:spPr>
          <a:xfrm>
            <a:off x="7649887" y="449402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8" name="Shape 172"/>
          <p:cNvSpPr/>
          <p:nvPr/>
        </p:nvSpPr>
        <p:spPr>
          <a:xfrm>
            <a:off x="8764812" y="448600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2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49" name="Shape 170"/>
          <p:cNvSpPr/>
          <p:nvPr/>
        </p:nvSpPr>
        <p:spPr>
          <a:xfrm>
            <a:off x="2769087" y="5156049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0" name="Shape 172"/>
          <p:cNvSpPr/>
          <p:nvPr/>
        </p:nvSpPr>
        <p:spPr>
          <a:xfrm>
            <a:off x="4191487" y="5156049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1" name="Shape 172"/>
          <p:cNvSpPr/>
          <p:nvPr/>
        </p:nvSpPr>
        <p:spPr>
          <a:xfrm>
            <a:off x="5381197" y="5110856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2" name="Shape 172"/>
          <p:cNvSpPr/>
          <p:nvPr/>
        </p:nvSpPr>
        <p:spPr>
          <a:xfrm>
            <a:off x="6624461" y="5102836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3" name="Shape 172"/>
          <p:cNvSpPr/>
          <p:nvPr/>
        </p:nvSpPr>
        <p:spPr>
          <a:xfrm>
            <a:off x="7659173" y="5078774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4" name="Shape 172"/>
          <p:cNvSpPr/>
          <p:nvPr/>
        </p:nvSpPr>
        <p:spPr>
          <a:xfrm>
            <a:off x="8774098" y="5070754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3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5" name="Shape 170"/>
          <p:cNvSpPr/>
          <p:nvPr/>
        </p:nvSpPr>
        <p:spPr>
          <a:xfrm>
            <a:off x="2787437" y="5711092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6" name="Shape 172"/>
          <p:cNvSpPr/>
          <p:nvPr/>
        </p:nvSpPr>
        <p:spPr>
          <a:xfrm>
            <a:off x="4209837" y="5711092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7" name="Shape 172"/>
          <p:cNvSpPr/>
          <p:nvPr/>
        </p:nvSpPr>
        <p:spPr>
          <a:xfrm>
            <a:off x="5399547" y="5665899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8" name="Shape 172"/>
          <p:cNvSpPr/>
          <p:nvPr/>
        </p:nvSpPr>
        <p:spPr>
          <a:xfrm>
            <a:off x="6642811" y="5657879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59" name="Shape 172"/>
          <p:cNvSpPr/>
          <p:nvPr/>
        </p:nvSpPr>
        <p:spPr>
          <a:xfrm>
            <a:off x="7677523" y="5633817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0" name="Shape 172"/>
          <p:cNvSpPr/>
          <p:nvPr/>
        </p:nvSpPr>
        <p:spPr>
          <a:xfrm>
            <a:off x="8792448" y="5625797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4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1" name="Shape 170"/>
          <p:cNvSpPr/>
          <p:nvPr/>
        </p:nvSpPr>
        <p:spPr>
          <a:xfrm>
            <a:off x="2759801" y="6250535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2" name="Shape 172"/>
          <p:cNvSpPr/>
          <p:nvPr/>
        </p:nvSpPr>
        <p:spPr>
          <a:xfrm>
            <a:off x="4182201" y="6250535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3" name="Shape 172"/>
          <p:cNvSpPr/>
          <p:nvPr/>
        </p:nvSpPr>
        <p:spPr>
          <a:xfrm>
            <a:off x="5371911" y="6205342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4" name="Shape 172"/>
          <p:cNvSpPr/>
          <p:nvPr/>
        </p:nvSpPr>
        <p:spPr>
          <a:xfrm>
            <a:off x="6615175" y="6197322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5" name="Shape 172"/>
          <p:cNvSpPr/>
          <p:nvPr/>
        </p:nvSpPr>
        <p:spPr>
          <a:xfrm>
            <a:off x="7649887" y="617326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6" name="Shape 172"/>
          <p:cNvSpPr/>
          <p:nvPr/>
        </p:nvSpPr>
        <p:spPr>
          <a:xfrm>
            <a:off x="8764812" y="6165240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5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7" name="Shape 170"/>
          <p:cNvSpPr/>
          <p:nvPr/>
        </p:nvSpPr>
        <p:spPr>
          <a:xfrm>
            <a:off x="2769087" y="679008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1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8" name="Shape 172"/>
          <p:cNvSpPr/>
          <p:nvPr/>
        </p:nvSpPr>
        <p:spPr>
          <a:xfrm>
            <a:off x="4191487" y="6790088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>
                <a:solidFill>
                  <a:srgbClr val="8387F9"/>
                </a:solidFill>
              </a:rPr>
              <a:t>2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69" name="Shape 172"/>
          <p:cNvSpPr/>
          <p:nvPr/>
        </p:nvSpPr>
        <p:spPr>
          <a:xfrm>
            <a:off x="5381197" y="6744895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3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70" name="Shape 172"/>
          <p:cNvSpPr/>
          <p:nvPr/>
        </p:nvSpPr>
        <p:spPr>
          <a:xfrm>
            <a:off x="6624461" y="6736875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4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71" name="Shape 172"/>
          <p:cNvSpPr/>
          <p:nvPr/>
        </p:nvSpPr>
        <p:spPr>
          <a:xfrm>
            <a:off x="7659173" y="671281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5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72" name="Shape 172"/>
          <p:cNvSpPr/>
          <p:nvPr/>
        </p:nvSpPr>
        <p:spPr>
          <a:xfrm>
            <a:off x="8774098" y="6704793"/>
            <a:ext cx="94416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rPr dirty="0" smtClean="0"/>
              <a:t>(</a:t>
            </a:r>
            <a:r>
              <a:rPr lang="en-US" dirty="0">
                <a:solidFill>
                  <a:srgbClr val="EE8787"/>
                </a:solidFill>
              </a:rPr>
              <a:t>6</a:t>
            </a:r>
            <a:r>
              <a:rPr dirty="0" smtClean="0"/>
              <a:t>,</a:t>
            </a:r>
            <a:r>
              <a:rPr lang="en-US" dirty="0" smtClean="0">
                <a:solidFill>
                  <a:srgbClr val="8387F9"/>
                </a:solidFill>
              </a:rPr>
              <a:t>6</a:t>
            </a:r>
            <a:r>
              <a:rPr dirty="0" smtClean="0"/>
              <a:t>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8011984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9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3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7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9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6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9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2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6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3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6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3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6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9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 advAuto="0"/>
      <p:bldP spid="21" grpId="0" animBg="1" advAuto="0"/>
      <p:bldP spid="26" grpId="0" animBg="1" advAuto="0"/>
      <p:bldP spid="27" grpId="0" animBg="1" advAuto="0"/>
      <p:bldP spid="28" grpId="0" animBg="1" advAuto="0"/>
      <p:bldP spid="29" grpId="0" animBg="1" advAuto="0"/>
      <p:bldP spid="31" grpId="0" animBg="1" advAuto="0"/>
      <p:bldP spid="32" grpId="0" animBg="1" advAuto="0"/>
      <p:bldP spid="33" grpId="0" animBg="1" advAuto="0"/>
      <p:bldP spid="34" grpId="0" animBg="1" advAuto="0"/>
      <p:bldP spid="35" grpId="0" animBg="1" advAuto="0"/>
      <p:bldP spid="36" grpId="0" animBg="1" advAuto="0"/>
      <p:bldP spid="37" grpId="0" animBg="1" advAuto="0"/>
      <p:bldP spid="38" grpId="0" animBg="1" advAuto="0"/>
      <p:bldP spid="39" grpId="0" animBg="1" advAuto="0"/>
      <p:bldP spid="40" grpId="0" animBg="1" advAuto="0"/>
      <p:bldP spid="41" grpId="0" animBg="1" advAuto="0"/>
      <p:bldP spid="42" grpId="0" animBg="1" advAuto="0"/>
      <p:bldP spid="43" grpId="0" animBg="1" advAuto="0"/>
      <p:bldP spid="44" grpId="0" animBg="1" advAuto="0"/>
      <p:bldP spid="45" grpId="0" animBg="1" advAuto="0"/>
      <p:bldP spid="46" grpId="0" animBg="1" advAuto="0"/>
      <p:bldP spid="47" grpId="0" animBg="1" advAuto="0"/>
      <p:bldP spid="48" grpId="0" animBg="1" advAuto="0"/>
      <p:bldP spid="49" grpId="0" animBg="1" advAuto="0"/>
      <p:bldP spid="50" grpId="0" animBg="1" advAuto="0"/>
      <p:bldP spid="51" grpId="0" animBg="1" advAuto="0"/>
      <p:bldP spid="52" grpId="0" animBg="1" advAuto="0"/>
      <p:bldP spid="53" grpId="0" animBg="1" advAuto="0"/>
      <p:bldP spid="54" grpId="0" animBg="1" advAuto="0"/>
      <p:bldP spid="55" grpId="0" animBg="1" advAuto="0"/>
      <p:bldP spid="56" grpId="0" animBg="1" advAuto="0"/>
      <p:bldP spid="57" grpId="0" animBg="1" advAuto="0"/>
      <p:bldP spid="58" grpId="0" animBg="1" advAuto="0"/>
      <p:bldP spid="59" grpId="0" animBg="1" advAuto="0"/>
      <p:bldP spid="60" grpId="0" animBg="1" advAuto="0"/>
      <p:bldP spid="61" grpId="0" animBg="1" advAuto="0"/>
      <p:bldP spid="62" grpId="0" animBg="1" advAuto="0"/>
      <p:bldP spid="63" grpId="0" animBg="1" advAuto="0"/>
      <p:bldP spid="64" grpId="0" animBg="1" advAuto="0"/>
      <p:bldP spid="65" grpId="0" animBg="1" advAuto="0"/>
      <p:bldP spid="66" grpId="0" animBg="1" advAuto="0"/>
      <p:bldP spid="67" grpId="0" animBg="1" advAuto="0"/>
      <p:bldP spid="68" grpId="0" animBg="1" advAuto="0"/>
      <p:bldP spid="69" grpId="0" animBg="1" advAuto="0"/>
      <p:bldP spid="70" grpId="0" animBg="1" advAuto="0"/>
      <p:bldP spid="71" grpId="0" animBg="1" advAuto="0"/>
      <p:bldP spid="72" grpId="0" animBg="1" advAuto="0"/>
    </p:bldLst>
  </p:timing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1049</Words>
  <Application>Microsoft Office PowerPoint</Application>
  <PresentationFormat>Custom</PresentationFormat>
  <Paragraphs>280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Aharoni</vt:lpstr>
      <vt:lpstr>Avenir Next</vt:lpstr>
      <vt:lpstr>Avenir Next Heavy</vt:lpstr>
      <vt:lpstr>Avenir Next Medium</vt:lpstr>
      <vt:lpstr>Bernard MT Condensed</vt:lpstr>
      <vt:lpstr>DIN Alternate</vt:lpstr>
      <vt:lpstr>DIN Condensed</vt:lpstr>
      <vt:lpstr>Helvetica</vt:lpstr>
      <vt:lpstr>Helvetica Neue</vt:lpstr>
      <vt:lpstr>New_Template7</vt:lpstr>
      <vt:lpstr>first,  we get a grasp of these darn coins!</vt:lpstr>
      <vt:lpstr>first lets review distinguishable vs indistinguishable</vt:lpstr>
      <vt:lpstr>first lets review distinguishable vs indistinguishable</vt:lpstr>
      <vt:lpstr>first lets review distinguishable vs indistinguishable</vt:lpstr>
      <vt:lpstr>first lets review distinguishable vs indistinguishable</vt:lpstr>
      <vt:lpstr>first lets review distinguishable vs indistinguishable</vt:lpstr>
      <vt:lpstr>first lets review distinguishable vs indistinguishable</vt:lpstr>
      <vt:lpstr>first lets review distinguishable vs indistinguishable</vt:lpstr>
      <vt:lpstr>first lets review distinguishable vs indistinguishable</vt:lpstr>
      <vt:lpstr>first lets review distinguishable vs indistinguishable</vt:lpstr>
      <vt:lpstr>first lets review distinguishable vs indistinguishable</vt:lpstr>
      <vt:lpstr>first lets review distinguishable vs indistinguishable</vt:lpstr>
      <vt:lpstr>first lets review distinguishable vs indistinguishable</vt:lpstr>
      <vt:lpstr>Now, Back to our regularly scheduled program</vt:lpstr>
      <vt:lpstr>Relative probability</vt:lpstr>
      <vt:lpstr>PowerPoint Presentation</vt:lpstr>
      <vt:lpstr>Relative frequency </vt:lpstr>
      <vt:lpstr>Relative frequency </vt:lpstr>
      <vt:lpstr>Relative frequency </vt:lpstr>
      <vt:lpstr>Relative frequency </vt:lpstr>
      <vt:lpstr>Relative frequency </vt:lpstr>
      <vt:lpstr>Relative frequency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first,  we get a grasp of these darn coins!</dc:title>
  <dc:creator>RobertV</dc:creator>
  <cp:lastModifiedBy>RobertV</cp:lastModifiedBy>
  <cp:revision>15</cp:revision>
  <dcterms:modified xsi:type="dcterms:W3CDTF">2016-03-01T14:20:15Z</dcterms:modified>
</cp:coreProperties>
</file>