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9" r:id="rId13"/>
    <p:sldId id="271" r:id="rId14"/>
    <p:sldId id="268" r:id="rId15"/>
    <p:sldId id="270" r:id="rId16"/>
    <p:sldId id="274" r:id="rId17"/>
    <p:sldId id="278" r:id="rId18"/>
    <p:sldId id="280" r:id="rId19"/>
    <p:sldId id="282" r:id="rId20"/>
    <p:sldId id="283" r:id="rId21"/>
    <p:sldId id="284" r:id="rId22"/>
    <p:sldId id="281" r:id="rId23"/>
    <p:sldId id="276" r:id="rId24"/>
    <p:sldId id="272" r:id="rId25"/>
    <p:sldId id="267" r:id="rId26"/>
    <p:sldId id="273" r:id="rId27"/>
    <p:sldId id="27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4660"/>
  </p:normalViewPr>
  <p:slideViewPr>
    <p:cSldViewPr>
      <p:cViewPr varScale="1">
        <p:scale>
          <a:sx n="68" d="100"/>
          <a:sy n="68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F52F7-94C7-445D-8938-3803BA3725BC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BDB86-8BC8-42F3-9253-99ACD54830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BDB86-8BC8-42F3-9253-99ACD54830C0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0D4C-A902-41D2-AAFF-898FBFF2E71E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CC45-E3DC-46AF-A1C2-0B0FBE5277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0D4C-A902-41D2-AAFF-898FBFF2E71E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CC45-E3DC-46AF-A1C2-0B0FBE5277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0D4C-A902-41D2-AAFF-898FBFF2E71E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CC45-E3DC-46AF-A1C2-0B0FBE5277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0D4C-A902-41D2-AAFF-898FBFF2E71E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CC45-E3DC-46AF-A1C2-0B0FBE5277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0D4C-A902-41D2-AAFF-898FBFF2E71E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CC45-E3DC-46AF-A1C2-0B0FBE5277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0D4C-A902-41D2-AAFF-898FBFF2E71E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CC45-E3DC-46AF-A1C2-0B0FBE5277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0D4C-A902-41D2-AAFF-898FBFF2E71E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CC45-E3DC-46AF-A1C2-0B0FBE5277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0D4C-A902-41D2-AAFF-898FBFF2E71E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CC45-E3DC-46AF-A1C2-0B0FBE5277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0D4C-A902-41D2-AAFF-898FBFF2E71E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CC45-E3DC-46AF-A1C2-0B0FBE5277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0D4C-A902-41D2-AAFF-898FBFF2E71E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CC45-E3DC-46AF-A1C2-0B0FBE5277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0D4C-A902-41D2-AAFF-898FBFF2E71E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CC45-E3DC-46AF-A1C2-0B0FBE5277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B0D4C-A902-41D2-AAFF-898FBFF2E71E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FCC45-E3DC-46AF-A1C2-0B0FBE5277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nkeyk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2247900" cy="2114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1524000"/>
            <a:ext cx="51344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Guerilla Data Inc.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363" y="3352800"/>
            <a:ext cx="41150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Presents: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nkeykon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2238375" cy="2047875"/>
          </a:xfrm>
          <a:prstGeom prst="rect">
            <a:avLst/>
          </a:prstGeom>
        </p:spPr>
      </p:pic>
      <p:pic>
        <p:nvPicPr>
          <p:cNvPr id="6" name="Picture 5" descr="gurdat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609600"/>
            <a:ext cx="5833872" cy="32826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4600" y="4114800"/>
            <a:ext cx="36472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Presents:</a:t>
            </a:r>
            <a:endParaRPr lang="en-US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8" descr="dk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72300" y="6858000"/>
            <a:ext cx="2171700" cy="2105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59112E-6 L 1.11022E-16 -1.387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838200"/>
            <a:ext cx="8222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Hunt for Demographics</a:t>
            </a:r>
            <a:endParaRPr lang="en-US" sz="54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1981200"/>
            <a:ext cx="2026067" cy="92333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Part II: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9679" y="2967335"/>
            <a:ext cx="574465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Mathematics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of 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Grouping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762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Grouping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graphs: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870770"/>
            <a:ext cx="885075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We would like to group the graph in a “meaningful”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way. 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We have taken the time to attach meaning to the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graph, so we would like the groups to represent a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meaningful relationship.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743200"/>
            <a:ext cx="7693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What does meaningful mean?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133600"/>
            <a:ext cx="70568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The following is known as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             Modularity 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(Girvan and Newman 2004)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981200"/>
            <a:ext cx="73937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We attempt to make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it more approachable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and give it a friendlier name!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Method of Optimizing the Meaningful Metric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676400"/>
            <a:ext cx="848155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Define meaningful to be:</a:t>
            </a:r>
          </a:p>
          <a:p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 </a:t>
            </a:r>
            <a:r>
              <a:rPr lang="en-US" sz="3200" dirty="0">
                <a:solidFill>
                  <a:schemeClr val="bg1"/>
                </a:solidFill>
              </a:rPr>
              <a:t>M</a:t>
            </a:r>
            <a:r>
              <a:rPr lang="en-US" sz="3200" dirty="0" smtClean="0">
                <a:solidFill>
                  <a:schemeClr val="bg1"/>
                </a:solidFill>
              </a:rPr>
              <a:t> = (number of edges within groups)-</a:t>
            </a:r>
          </a:p>
          <a:p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               (expected number within groups).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By choosing our groups to have a high meaningful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metric reduces the chances of the group’s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connections to be attributed to randomness.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That is the graph has been grouped in a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“meaningful” way. 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is expected???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Expected Edges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=(number of edges)/(number of pairs)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probability that if I grab a random pair they have an edge between them.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Naive Approach: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4684693"/>
            <a:ext cx="576619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This method will give us a grouping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with significance…yet for a thorough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dissection…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Expected Edges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Erdos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dirty="0" err="1" smtClean="0">
                <a:solidFill>
                  <a:schemeClr val="bg1"/>
                </a:solidFill>
              </a:rPr>
              <a:t>Renyi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“Configuration Model”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21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Sophisticated</a:t>
            </a: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Approach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057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Two Methods: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Expected Edges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21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Erdos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Renyi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Method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</p:txBody>
      </p:sp>
      <p:pic>
        <p:nvPicPr>
          <p:cNvPr id="5" name="Picture 4" descr="black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514600"/>
            <a:ext cx="7391400" cy="3581400"/>
          </a:xfrm>
          <a:prstGeom prst="rect">
            <a:avLst/>
          </a:prstGeom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57700" y="2743200"/>
            <a:ext cx="571500" cy="8286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00200" y="3505200"/>
            <a:ext cx="1031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Where</a:t>
            </a:r>
            <a:endParaRPr lang="en-US" sz="2400" dirty="0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5029200"/>
            <a:ext cx="571500" cy="438150"/>
          </a:xfrm>
          <a:prstGeom prst="rect">
            <a:avLst/>
          </a:prstGeom>
          <a:noFill/>
        </p:spPr>
      </p:pic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3981450"/>
            <a:ext cx="542925" cy="43815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590800" y="5029200"/>
            <a:ext cx="49760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number of graphs which have the </a:t>
            </a:r>
          </a:p>
          <a:p>
            <a:r>
              <a:rPr lang="en-US" sz="2400" dirty="0" smtClean="0"/>
              <a:t>property we want.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514600" y="4045803"/>
            <a:ext cx="54240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number of graphs which can be made</a:t>
            </a:r>
          </a:p>
          <a:p>
            <a:r>
              <a:rPr lang="en-US" sz="2400" dirty="0" smtClean="0"/>
              <a:t>with     nodes and     edges.  </a:t>
            </a:r>
            <a:endParaRPr lang="en-US" sz="2400" dirty="0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4448889"/>
            <a:ext cx="228600" cy="409575"/>
          </a:xfrm>
          <a:prstGeom prst="rect">
            <a:avLst/>
          </a:prstGeom>
          <a:noFill/>
        </p:spPr>
      </p:pic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4419600"/>
            <a:ext cx="200025" cy="409575"/>
          </a:xfrm>
          <a:prstGeom prst="rect">
            <a:avLst/>
          </a:prstGeom>
          <a:noFill/>
        </p:spPr>
      </p:pic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7901" name="Picture 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19500" y="2895600"/>
            <a:ext cx="723900" cy="44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Expected Edges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Erdos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Renyi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Method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</p:txBody>
      </p:sp>
      <p:pic>
        <p:nvPicPr>
          <p:cNvPr id="5" name="Picture 4" descr="black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048000"/>
            <a:ext cx="7391400" cy="3581400"/>
          </a:xfrm>
          <a:prstGeom prst="rect">
            <a:avLst/>
          </a:prstGeom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05300" y="3505200"/>
            <a:ext cx="800100" cy="914400"/>
          </a:xfrm>
          <a:prstGeom prst="rect">
            <a:avLst/>
          </a:prstGeom>
          <a:noFill/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1828800"/>
            <a:ext cx="86628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The Probability a given pair of nodes have an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                   edge (single edge case)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0" y="3657600"/>
            <a:ext cx="542925" cy="438150"/>
          </a:xfrm>
          <a:prstGeom prst="rect">
            <a:avLst/>
          </a:prstGeom>
          <a:noFill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0" y="5105400"/>
            <a:ext cx="571500" cy="438150"/>
          </a:xfrm>
          <a:prstGeom prst="rect">
            <a:avLst/>
          </a:prstGeom>
          <a:noFill/>
        </p:spPr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3733800"/>
            <a:ext cx="228600" cy="409575"/>
          </a:xfrm>
          <a:prstGeom prst="rect">
            <a:avLst/>
          </a:prstGeom>
          <a:noFill/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4876800"/>
            <a:ext cx="16383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a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8165"/>
            <a:ext cx="9144000" cy="57416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7077" y="2810470"/>
            <a:ext cx="8222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Hunt for Demographics</a:t>
            </a:r>
            <a:endParaRPr lang="en-US" sz="54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Expected Edges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Erdos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Renyi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Method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</p:txBody>
      </p:sp>
      <p:pic>
        <p:nvPicPr>
          <p:cNvPr id="5" name="Picture 4" descr="black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048000"/>
            <a:ext cx="7391400" cy="3581400"/>
          </a:xfrm>
          <a:prstGeom prst="rect">
            <a:avLst/>
          </a:prstGeom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1828800"/>
            <a:ext cx="86628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The Probability a given pair of nodes have an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                   edge (single edge case)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4591050"/>
            <a:ext cx="800100" cy="914400"/>
          </a:xfrm>
          <a:prstGeom prst="rect">
            <a:avLst/>
          </a:prstGeom>
          <a:noFill/>
        </p:spPr>
      </p:pic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3524250"/>
            <a:ext cx="1323975" cy="914400"/>
          </a:xfrm>
          <a:prstGeom prst="rect">
            <a:avLst/>
          </a:prstGeom>
          <a:noFill/>
        </p:spPr>
      </p:pic>
      <p:cxnSp>
        <p:nvCxnSpPr>
          <p:cNvPr id="17" name="Straight Connector 16"/>
          <p:cNvCxnSpPr/>
          <p:nvPr/>
        </p:nvCxnSpPr>
        <p:spPr>
          <a:xfrm>
            <a:off x="1447800" y="4514850"/>
            <a:ext cx="1676400" cy="0"/>
          </a:xfrm>
          <a:prstGeom prst="line">
            <a:avLst/>
          </a:prstGeom>
          <a:ln w="22225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3524250"/>
            <a:ext cx="2943225" cy="2114550"/>
          </a:xfrm>
          <a:prstGeom prst="rect">
            <a:avLst/>
          </a:prstGeom>
          <a:noFill/>
        </p:spPr>
      </p:pic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4133850"/>
            <a:ext cx="762000" cy="88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Expected Edges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Erdos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Renyi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Method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1828800"/>
            <a:ext cx="86628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The Probability a given pair of nodes have an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                   edge (single edge case)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57400" y="3962400"/>
            <a:ext cx="50946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This Case is just the Naive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method we already saw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Expected Edges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21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Configuration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Model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</p:txBody>
      </p:sp>
      <p:pic>
        <p:nvPicPr>
          <p:cNvPr id="5" name="Picture 4" descr="black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514600"/>
            <a:ext cx="7391400" cy="3581400"/>
          </a:xfrm>
          <a:prstGeom prst="rect">
            <a:avLst/>
          </a:prstGeom>
        </p:spPr>
      </p:pic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2743200"/>
            <a:ext cx="1866900" cy="8096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00200" y="3505200"/>
            <a:ext cx="1031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Where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590800" y="5029200"/>
            <a:ext cx="4489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number of edges in the graph.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4045803"/>
            <a:ext cx="5118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number of edges which connect to </a:t>
            </a:r>
          </a:p>
          <a:p>
            <a:r>
              <a:rPr lang="en-US" sz="2400" dirty="0" smtClean="0"/>
              <a:t>node   .  </a:t>
            </a:r>
            <a:endParaRPr lang="en-US" sz="2400" dirty="0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2650" y="4038600"/>
            <a:ext cx="285750" cy="409575"/>
          </a:xfrm>
          <a:prstGeom prst="rect">
            <a:avLst/>
          </a:prstGeom>
          <a:noFill/>
        </p:spPr>
      </p:pic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5029200"/>
            <a:ext cx="257175" cy="409575"/>
          </a:xfrm>
          <a:prstGeom prst="rect">
            <a:avLst/>
          </a:prstGeom>
          <a:noFill/>
        </p:spPr>
      </p:pic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24225" y="4467225"/>
            <a:ext cx="104775" cy="40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Meaningful Metric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black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676400"/>
            <a:ext cx="7391400" cy="4419600"/>
          </a:xfrm>
          <a:prstGeom prst="rect">
            <a:avLst/>
          </a:prstGeom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2598" y="3352800"/>
            <a:ext cx="133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such that</a:t>
            </a:r>
            <a:endParaRPr lang="en-US" sz="2400" dirty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23598" y="3733800"/>
            <a:ext cx="304800" cy="6191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404598" y="3805535"/>
            <a:ext cx="3414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is a partition of the graph </a:t>
            </a:r>
            <a:endParaRPr lang="en-US" sz="2400" dirty="0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23598" y="4267200"/>
            <a:ext cx="666750" cy="67627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709398" y="4419600"/>
            <a:ext cx="5215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is the         entry of the adjacency matrix </a:t>
            </a:r>
            <a:endParaRPr lang="en-US" sz="2400" dirty="0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7598" y="4485737"/>
            <a:ext cx="380999" cy="467263"/>
          </a:xfrm>
          <a:prstGeom prst="rect">
            <a:avLst/>
          </a:prstGeom>
          <a:noFill/>
        </p:spPr>
      </p:pic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652307" y="5029200"/>
            <a:ext cx="44146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is the probability there is an edge </a:t>
            </a:r>
          </a:p>
          <a:p>
            <a:r>
              <a:rPr lang="en-US" sz="2400" dirty="0" smtClean="0"/>
              <a:t>connecting the pair</a:t>
            </a:r>
            <a:endParaRPr lang="en-US" sz="2400" dirty="0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9711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1981200"/>
            <a:ext cx="3733800" cy="1362075"/>
          </a:xfrm>
          <a:prstGeom prst="rect">
            <a:avLst/>
          </a:prstGeom>
          <a:noFill/>
        </p:spPr>
      </p:pic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9713" name="Picture 1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4876800"/>
            <a:ext cx="619125" cy="676275"/>
          </a:xfrm>
          <a:prstGeom prst="rect">
            <a:avLst/>
          </a:prstGeom>
          <a:noFill/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1" y="5410200"/>
            <a:ext cx="380999" cy="467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Can we formulate this into a model?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2590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someone done it before?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ichi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112" y="947737"/>
            <a:ext cx="8105775" cy="4962525"/>
          </a:xfrm>
          <a:prstGeom prst="rect">
            <a:avLst/>
          </a:prstGeom>
        </p:spPr>
      </p:pic>
      <p:pic>
        <p:nvPicPr>
          <p:cNvPr id="3" name="Picture 2" descr="yoichi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3862" y="452437"/>
            <a:ext cx="8296275" cy="5953125"/>
          </a:xfrm>
          <a:prstGeom prst="rect">
            <a:avLst/>
          </a:prstGeom>
        </p:spPr>
      </p:pic>
      <p:pic>
        <p:nvPicPr>
          <p:cNvPr id="4" name="Picture 3" descr="yoichi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5938" y="4038600"/>
            <a:ext cx="5992062" cy="7144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0400" y="2743200"/>
            <a:ext cx="25573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Why?</a:t>
            </a:r>
            <a:endParaRPr lang="en-US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5" descr="yoichi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3862" y="433387"/>
            <a:ext cx="8296275" cy="5991225"/>
          </a:xfrm>
          <a:prstGeom prst="rect">
            <a:avLst/>
          </a:prstGeom>
        </p:spPr>
      </p:pic>
      <p:pic>
        <p:nvPicPr>
          <p:cNvPr id="7" name="Picture 6" descr="yoichi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4400" y="5410200"/>
            <a:ext cx="4162425" cy="59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Can we do it another way???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838200"/>
            <a:ext cx="8222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Hunt for Demographics</a:t>
            </a:r>
            <a:endParaRPr lang="en-US" sz="54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1981200"/>
            <a:ext cx="20260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Part II: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4541" y="2967335"/>
            <a:ext cx="395492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Episode IV:</a:t>
            </a:r>
          </a:p>
          <a:p>
            <a:pPr algn="ctr"/>
            <a:endParaRPr lang="en-US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 New hope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mo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3091" y="1219200"/>
            <a:ext cx="7236509" cy="4081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this a grouping Question?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would like to split the population into different groups (communities).</a:t>
            </a:r>
          </a:p>
          <a:p>
            <a:endParaRPr lang="en-US" dirty="0"/>
          </a:p>
        </p:txBody>
      </p:sp>
      <p:pic>
        <p:nvPicPr>
          <p:cNvPr id="4" name="Picture 3" descr="networkpicspli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667000"/>
            <a:ext cx="7315200" cy="386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was this done in the Past?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Gender</a:t>
            </a:r>
          </a:p>
          <a:p>
            <a:r>
              <a:rPr lang="en-US" sz="4000" dirty="0" smtClean="0"/>
              <a:t>Age</a:t>
            </a:r>
          </a:p>
          <a:p>
            <a:r>
              <a:rPr lang="en-US" sz="4000" dirty="0" smtClean="0"/>
              <a:t>Race</a:t>
            </a:r>
          </a:p>
          <a:p>
            <a:r>
              <a:rPr lang="en-US" sz="4000" dirty="0" smtClean="0"/>
              <a:t>Income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this relate to grouping graphs?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Node = Person</a:t>
            </a:r>
          </a:p>
          <a:p>
            <a:r>
              <a:rPr lang="en-US" dirty="0" smtClean="0"/>
              <a:t>Edge = same (age, gender, race, income)</a:t>
            </a:r>
            <a:endParaRPr lang="en-US" dirty="0"/>
          </a:p>
        </p:txBody>
      </p:sp>
      <p:pic>
        <p:nvPicPr>
          <p:cNvPr id="4" name="Picture 3" descr="people-gra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819400"/>
            <a:ext cx="65532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ccer-Mom-com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533400"/>
            <a:ext cx="5766054" cy="5795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72974" y="1941255"/>
            <a:ext cx="720902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What about </a:t>
            </a:r>
          </a:p>
          <a:p>
            <a:pPr algn="ctr"/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Soccer moms?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More!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Family</a:t>
            </a:r>
          </a:p>
          <a:p>
            <a:r>
              <a:rPr lang="en-US" sz="4000" dirty="0" smtClean="0"/>
              <a:t>Beliefs</a:t>
            </a:r>
          </a:p>
          <a:p>
            <a:r>
              <a:rPr lang="en-US" sz="4000" dirty="0" smtClean="0"/>
              <a:t>Education</a:t>
            </a:r>
          </a:p>
          <a:p>
            <a:r>
              <a:rPr lang="en-US" sz="4000" dirty="0" smtClean="0"/>
              <a:t>?? Suggestions ??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do it another way?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How about Purchases?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8544" y="2667000"/>
            <a:ext cx="57562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Node = person</a:t>
            </a:r>
          </a:p>
          <a:p>
            <a:r>
              <a:rPr lang="en-US" sz="3600" dirty="0" smtClean="0"/>
              <a:t>Edge = same/similar purchase</a:t>
            </a:r>
            <a:endParaRPr lang="en-US" sz="3600" dirty="0"/>
          </a:p>
        </p:txBody>
      </p:sp>
      <p:pic>
        <p:nvPicPr>
          <p:cNvPr id="7" name="Picture 6" descr="brands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00561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19200" y="609600"/>
            <a:ext cx="417293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WAIT!!!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7000" y="2590800"/>
            <a:ext cx="6185348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How do we </a:t>
            </a:r>
          </a:p>
          <a:p>
            <a:pPr algn="ctr"/>
            <a:r>
              <a:rPr lang="en-US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group them?</a:t>
            </a:r>
            <a:endParaRPr lang="en-U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4633</TotalTime>
  <Words>523</Words>
  <Application>Microsoft Office PowerPoint</Application>
  <PresentationFormat>On-screen Show (4:3)</PresentationFormat>
  <Paragraphs>113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Is this a grouping Question?</vt:lpstr>
      <vt:lpstr>How was this done in the Past?</vt:lpstr>
      <vt:lpstr>How does this relate to grouping graphs?</vt:lpstr>
      <vt:lpstr>Slide 7</vt:lpstr>
      <vt:lpstr>We Need More!</vt:lpstr>
      <vt:lpstr>Can we do it another way?</vt:lpstr>
      <vt:lpstr>Slide 10</vt:lpstr>
      <vt:lpstr>Slide 11</vt:lpstr>
      <vt:lpstr>Slide 12</vt:lpstr>
      <vt:lpstr>Slide 13</vt:lpstr>
      <vt:lpstr>The Method of Optimizing the Meaningful Metric</vt:lpstr>
      <vt:lpstr>What is expected???</vt:lpstr>
      <vt:lpstr>Expected Edges</vt:lpstr>
      <vt:lpstr>Expected Edges</vt:lpstr>
      <vt:lpstr>Expected Edges</vt:lpstr>
      <vt:lpstr>Expected Edges</vt:lpstr>
      <vt:lpstr>Expected Edges</vt:lpstr>
      <vt:lpstr>Expected Edges</vt:lpstr>
      <vt:lpstr>Expected Edges</vt:lpstr>
      <vt:lpstr>The Meaningful Metric</vt:lpstr>
      <vt:lpstr>Can we formulate this into a model?</vt:lpstr>
      <vt:lpstr>Slide 25</vt:lpstr>
      <vt:lpstr>Can we do it another way???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</dc:creator>
  <cp:lastModifiedBy>Rob</cp:lastModifiedBy>
  <cp:revision>84</cp:revision>
  <dcterms:created xsi:type="dcterms:W3CDTF">2014-01-18T00:18:50Z</dcterms:created>
  <dcterms:modified xsi:type="dcterms:W3CDTF">2014-01-21T05:31:55Z</dcterms:modified>
</cp:coreProperties>
</file>